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84" r:id="rId1"/>
  </p:sldMasterIdLst>
  <p:sldIdLst>
    <p:sldId id="256" r:id="rId2"/>
    <p:sldId id="257" r:id="rId3"/>
    <p:sldId id="267" r:id="rId4"/>
    <p:sldId id="259" r:id="rId5"/>
    <p:sldId id="268" r:id="rId6"/>
    <p:sldId id="269" r:id="rId7"/>
    <p:sldId id="270" r:id="rId8"/>
    <p:sldId id="273" r:id="rId9"/>
    <p:sldId id="263" r:id="rId10"/>
    <p:sldId id="266" r:id="rId11"/>
    <p:sldId id="264" r:id="rId12"/>
    <p:sldId id="265" r:id="rId13"/>
    <p:sldId id="261" r:id="rId14"/>
    <p:sldId id="272" r:id="rId15"/>
    <p:sldId id="271" r:id="rId1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951948C-2F45-6B52-C992-F7757A9150E3}" v="433" dt="2023-04-30T23:47:54.575"/>
    <p1510:client id="{53463950-6EFE-4DC2-8046-EC025E8CCF0E}" v="114" dt="2023-04-29T19:07:23.479"/>
    <p1510:client id="{94B94E52-2CC0-CC0F-EB43-AA309469FD9E}" v="39" dt="2023-04-29T19:35:07.142"/>
    <p1510:client id="{A1270783-C1FB-0A9A-71DD-2C7F4866F5B4}" v="92" dt="2023-05-04T00:20:12.588"/>
    <p1510:client id="{B1E52D01-0D60-8AF4-FD4F-353AC388FF56}" v="71" dt="2023-04-29T19:22:30.626"/>
    <p1510:client id="{C1997882-F28E-D95C-9D9F-D33DD39BC013}" v="66" dt="2023-05-02T00:56:09.829"/>
    <p1510:client id="{C6B1AE4C-D057-676D-C974-DD8787A011A4}" v="346" dt="2023-05-02T21:13:37.121"/>
    <p1510:client id="{D8FA1A9A-E1F5-D23B-58FA-C450106E4C5C}" v="149" dt="2023-04-30T23:20:05.116"/>
    <p1510:client id="{F8E910D2-2387-28C6-0023-5DC5B379160E}" v="372" dt="2023-05-01T23:47:50.706"/>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cSldViewPr>
  </p:slide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21" Type="http://schemas.microsoft.com/office/2015/10/relationships/revisionInfo" Target="revisionInfo.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eg>
</file>

<file path=ppt/media/image10.png>
</file>

<file path=ppt/media/image11.png>
</file>

<file path=ppt/media/image12.png>
</file>

<file path=ppt/media/image13.jpeg>
</file>

<file path=ppt/media/image14.jpeg>
</file>

<file path=ppt/media/image15.png>
</file>

<file path=ppt/media/image16.png>
</file>

<file path=ppt/media/image2.jpeg>
</file>

<file path=ppt/media/image3.png>
</file>

<file path=ppt/media/image4.jpeg>
</file>

<file path=ppt/media/image5.png>
</file>

<file path=ppt/media/image6.jpeg>
</file>

<file path=ppt/media/image7.jpeg>
</file>

<file path=ppt/media/image8.png>
</file>

<file path=ppt/media/image9.png>
</file>

<file path=ppt/media/media1.mp4>
</file>

<file path=ppt/media/media2.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Pr>
        <a:solidFill>
          <a:schemeClr val="bg2">
            <a:lumMod val="75000"/>
          </a:schemeClr>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261872" y="758952"/>
            <a:ext cx="9418320" cy="4041648"/>
          </a:xfrm>
        </p:spPr>
        <p:txBody>
          <a:bodyPr anchor="b">
            <a:normAutofit/>
          </a:bodyPr>
          <a:lstStyle>
            <a:lvl1pPr algn="l">
              <a:lnSpc>
                <a:spcPct val="85000"/>
              </a:lnSpc>
              <a:defRPr sz="7200" baseline="0">
                <a:solidFill>
                  <a:schemeClr val="tx1"/>
                </a:solidFill>
              </a:defRPr>
            </a:lvl1pPr>
          </a:lstStyle>
          <a:p>
            <a:r>
              <a:rPr lang="en-US"/>
              <a:t>Click to edit Master title style</a:t>
            </a:r>
          </a:p>
        </p:txBody>
      </p:sp>
      <p:sp>
        <p:nvSpPr>
          <p:cNvPr id="3" name="Subtitle 2"/>
          <p:cNvSpPr>
            <a:spLocks noGrp="1"/>
          </p:cNvSpPr>
          <p:nvPr>
            <p:ph type="subTitle" idx="1"/>
          </p:nvPr>
        </p:nvSpPr>
        <p:spPr>
          <a:xfrm>
            <a:off x="1261872" y="4800600"/>
            <a:ext cx="9418320" cy="1691640"/>
          </a:xfrm>
        </p:spPr>
        <p:txBody>
          <a:bodyPr>
            <a:normAutofit/>
          </a:bodyPr>
          <a:lstStyle>
            <a:lvl1pPr marL="0" indent="0" algn="l">
              <a:buNone/>
              <a:defRPr sz="2200" baseline="0">
                <a:solidFill>
                  <a:schemeClr val="tx1">
                    <a:lumMod val="75000"/>
                  </a:schemeClr>
                </a:solidFill>
              </a:defRPr>
            </a:lvl1pPr>
            <a:lvl2pPr marL="457200" indent="0" algn="ctr">
              <a:buNone/>
              <a:defRPr sz="2200"/>
            </a:lvl2pPr>
            <a:lvl3pPr marL="914400" indent="0" algn="ctr">
              <a:buNone/>
              <a:defRPr sz="22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p>
        </p:txBody>
      </p:sp>
      <p:sp>
        <p:nvSpPr>
          <p:cNvPr id="4" name="Date Placeholder 3"/>
          <p:cNvSpPr>
            <a:spLocks noGrp="1"/>
          </p:cNvSpPr>
          <p:nvPr>
            <p:ph type="dt" sz="half" idx="10"/>
          </p:nvPr>
        </p:nvSpPr>
        <p:spPr/>
        <p:txBody>
          <a:bodyPr/>
          <a:lstStyle>
            <a:lvl1pPr>
              <a:defRPr>
                <a:solidFill>
                  <a:schemeClr val="tx1">
                    <a:lumMod val="50000"/>
                  </a:schemeClr>
                </a:solidFill>
              </a:defRPr>
            </a:lvl1pPr>
          </a:lstStyle>
          <a:p>
            <a:fld id="{9E016143-E03C-4CFD-AFDC-14E5BDEA754C}" type="datetimeFigureOut">
              <a:rPr lang="en-US" dirty="0"/>
              <a:t>5/3/2023</a:t>
            </a:fld>
            <a:endParaRPr lang="en-US"/>
          </a:p>
        </p:txBody>
      </p:sp>
      <p:sp>
        <p:nvSpPr>
          <p:cNvPr id="5" name="Footer Placeholder 4"/>
          <p:cNvSpPr>
            <a:spLocks noGrp="1"/>
          </p:cNvSpPr>
          <p:nvPr>
            <p:ph type="ftr" sz="quarter" idx="11"/>
          </p:nvPr>
        </p:nvSpPr>
        <p:spPr/>
        <p:txBody>
          <a:bodyPr/>
          <a:lstStyle>
            <a:lvl1pPr>
              <a:defRPr>
                <a:solidFill>
                  <a:schemeClr val="tx1">
                    <a:lumMod val="65000"/>
                  </a:schemeClr>
                </a:solidFill>
              </a:defRPr>
            </a:lvl1pPr>
          </a:lstStyle>
          <a:p>
            <a:endParaRPr lang="en-US"/>
          </a:p>
        </p:txBody>
      </p:sp>
      <p:sp>
        <p:nvSpPr>
          <p:cNvPr id="6" name="Slide Number Placeholder 5"/>
          <p:cNvSpPr>
            <a:spLocks noGrp="1"/>
          </p:cNvSpPr>
          <p:nvPr>
            <p:ph type="sldNum" sz="quarter" idx="12"/>
          </p:nvPr>
        </p:nvSpPr>
        <p:spPr/>
        <p:txBody>
          <a:bodyPr/>
          <a:lstStyle>
            <a:lvl1pPr>
              <a:defRPr>
                <a:solidFill>
                  <a:schemeClr val="tx1">
                    <a:lumMod val="65000"/>
                  </a:schemeClr>
                </a:solidFill>
              </a:defRPr>
            </a:lvl1pPr>
          </a:lstStyle>
          <a:p>
            <a:fld id="{4FAB73BC-B049-4115-A692-8D63A059BFB8}" type="slidenum">
              <a:rPr lang="en-US" dirty="0"/>
              <a:pPr/>
              <a:t>‹#›</a:t>
            </a:fld>
            <a:endParaRPr lang="en-US"/>
          </a:p>
        </p:txBody>
      </p:sp>
      <p:sp>
        <p:nvSpPr>
          <p:cNvPr id="7" name="Rectangle 6"/>
          <p:cNvSpPr/>
          <p:nvPr/>
        </p:nvSpPr>
        <p:spPr>
          <a:xfrm>
            <a:off x="0" y="0"/>
            <a:ext cx="4572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4159689120"/>
      </p:ext>
    </p:extLst>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C033E54A-A8CA-48C1-9504-691B58049D29}" type="datetimeFigureOut">
              <a:rPr lang="en-US" dirty="0"/>
              <a:t>5/3/2023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FAB73BC-B049-4115-A692-8D63A059BFB8}" type="slidenum">
              <a:rPr lang="en-US" dirty="0"/>
              <a:t>‹#›</a:t>
            </a:fld>
            <a:endParaRPr lang="en-US"/>
          </a:p>
        </p:txBody>
      </p:sp>
    </p:spTree>
    <p:extLst>
      <p:ext uri="{BB962C8B-B14F-4D97-AF65-F5344CB8AC3E}">
        <p14:creationId xmlns:p14="http://schemas.microsoft.com/office/powerpoint/2010/main" val="265281896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648700" y="381000"/>
            <a:ext cx="2476500" cy="5897562"/>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762000" y="381000"/>
            <a:ext cx="7734300" cy="5897562"/>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B5F6C806-BBF7-471C-9527-881CE2266695}" type="datetimeFigureOut">
              <a:rPr lang="en-US" dirty="0"/>
              <a:t>5/3/2023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FAB73BC-B049-4115-A692-8D63A059BFB8}" type="slidenum">
              <a:rPr lang="en-US" dirty="0"/>
              <a:t>‹#›</a:t>
            </a:fld>
            <a:endParaRPr lang="en-US"/>
          </a:p>
        </p:txBody>
      </p:sp>
    </p:spTree>
    <p:extLst>
      <p:ext uri="{BB962C8B-B14F-4D97-AF65-F5344CB8AC3E}">
        <p14:creationId xmlns:p14="http://schemas.microsoft.com/office/powerpoint/2010/main" val="174805259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78C94063-DF36-4330-A365-08DA1FA5B7D6}" type="datetimeFigureOut">
              <a:rPr lang="en-US" dirty="0"/>
              <a:t>5/3/2023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FAB73BC-B049-4115-A692-8D63A059BFB8}" type="slidenum">
              <a:rPr lang="en-US" dirty="0"/>
              <a:t>‹#›</a:t>
            </a:fld>
            <a:endParaRPr lang="en-US"/>
          </a:p>
        </p:txBody>
      </p:sp>
    </p:spTree>
    <p:extLst>
      <p:ext uri="{BB962C8B-B14F-4D97-AF65-F5344CB8AC3E}">
        <p14:creationId xmlns:p14="http://schemas.microsoft.com/office/powerpoint/2010/main" val="189200627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261872" y="758952"/>
            <a:ext cx="9418320" cy="4041648"/>
          </a:xfrm>
        </p:spPr>
        <p:txBody>
          <a:bodyPr anchor="b">
            <a:normAutofit/>
          </a:bodyPr>
          <a:lstStyle>
            <a:lvl1pPr>
              <a:lnSpc>
                <a:spcPct val="85000"/>
              </a:lnSpc>
              <a:defRPr sz="7200" b="0"/>
            </a:lvl1pPr>
          </a:lstStyle>
          <a:p>
            <a:r>
              <a:rPr lang="en-US"/>
              <a:t>Click to edit Master title style</a:t>
            </a:r>
          </a:p>
        </p:txBody>
      </p:sp>
      <p:sp>
        <p:nvSpPr>
          <p:cNvPr id="3" name="Text Placeholder 2"/>
          <p:cNvSpPr>
            <a:spLocks noGrp="1"/>
          </p:cNvSpPr>
          <p:nvPr>
            <p:ph type="body" idx="1"/>
          </p:nvPr>
        </p:nvSpPr>
        <p:spPr>
          <a:xfrm>
            <a:off x="1261872" y="4800600"/>
            <a:ext cx="9418320" cy="1691640"/>
          </a:xfrm>
        </p:spPr>
        <p:txBody>
          <a:bodyPr anchor="t">
            <a:normAutofit/>
          </a:bodyPr>
          <a:lstStyle>
            <a:lvl1pPr marL="0" indent="0">
              <a:buNone/>
              <a:defRPr sz="22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08A7C6C-0F39-4D70-8E8D-FE5B9C95FA73}" type="datetimeFigureOut">
              <a:rPr lang="en-US" dirty="0"/>
              <a:t>5/3/2023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FAB73BC-B049-4115-A692-8D63A059BFB8}" type="slidenum">
              <a:rPr lang="en-US" dirty="0"/>
              <a:t>‹#›</a:t>
            </a:fld>
            <a:endParaRPr lang="en-US"/>
          </a:p>
        </p:txBody>
      </p:sp>
      <p:sp>
        <p:nvSpPr>
          <p:cNvPr id="7" name="Rectangle 6"/>
          <p:cNvSpPr/>
          <p:nvPr/>
        </p:nvSpPr>
        <p:spPr>
          <a:xfrm>
            <a:off x="0" y="0"/>
            <a:ext cx="4572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7569455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1261872" y="1828800"/>
            <a:ext cx="4480560" cy="4351337"/>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26480" y="1828800"/>
            <a:ext cx="4480560" cy="4351337"/>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DFCFA4AC-08CC-42CE-BD01-C191750A04EC}" type="datetimeFigureOut">
              <a:rPr lang="en-US" dirty="0"/>
              <a:t>5/3/2023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FAB73BC-B049-4115-A692-8D63A059BFB8}" type="slidenum">
              <a:rPr lang="en-US" dirty="0"/>
              <a:t>‹#›</a:t>
            </a:fld>
            <a:endParaRPr lang="en-US"/>
          </a:p>
        </p:txBody>
      </p:sp>
    </p:spTree>
    <p:extLst>
      <p:ext uri="{BB962C8B-B14F-4D97-AF65-F5344CB8AC3E}">
        <p14:creationId xmlns:p14="http://schemas.microsoft.com/office/powerpoint/2010/main" val="218440544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p>
        </p:txBody>
      </p:sp>
      <p:sp>
        <p:nvSpPr>
          <p:cNvPr id="3" name="Text Placeholder 2"/>
          <p:cNvSpPr>
            <a:spLocks noGrp="1"/>
          </p:cNvSpPr>
          <p:nvPr>
            <p:ph type="body" idx="1"/>
          </p:nvPr>
        </p:nvSpPr>
        <p:spPr>
          <a:xfrm>
            <a:off x="1261872" y="1713655"/>
            <a:ext cx="4480560" cy="731520"/>
          </a:xfrm>
        </p:spPr>
        <p:txBody>
          <a:bodyPr anchor="b">
            <a:normAutofit/>
          </a:bodyPr>
          <a:lstStyle>
            <a:lvl1pPr marL="0" indent="0">
              <a:spcBef>
                <a:spcPts val="0"/>
              </a:spcBef>
              <a:buNone/>
              <a:defRPr sz="2000" b="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261872" y="2507550"/>
            <a:ext cx="4480560" cy="366465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26480" y="1713655"/>
            <a:ext cx="4480560" cy="731520"/>
          </a:xfrm>
        </p:spPr>
        <p:txBody>
          <a:bodyPr anchor="b">
            <a:normAutofit/>
          </a:bodyPr>
          <a:lstStyle>
            <a:lvl1pPr marL="0" indent="0">
              <a:lnSpc>
                <a:spcPct val="95000"/>
              </a:lnSpc>
              <a:spcBef>
                <a:spcPts val="0"/>
              </a:spcBef>
              <a:buNone/>
              <a:defRPr lang="en-US" sz="2000" b="0" kern="1200" dirty="0">
                <a:solidFill>
                  <a:schemeClr val="tx2"/>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ct val="90000"/>
              </a:lnSpc>
              <a:spcBef>
                <a:spcPts val="2000"/>
              </a:spcBef>
              <a:buFontTx/>
              <a:buNone/>
            </a:pPr>
            <a:r>
              <a:rPr lang="en-US"/>
              <a:t>Click to edit Master text styles</a:t>
            </a:r>
          </a:p>
        </p:txBody>
      </p:sp>
      <p:sp>
        <p:nvSpPr>
          <p:cNvPr id="6" name="Content Placeholder 5"/>
          <p:cNvSpPr>
            <a:spLocks noGrp="1"/>
          </p:cNvSpPr>
          <p:nvPr>
            <p:ph sz="quarter" idx="4"/>
          </p:nvPr>
        </p:nvSpPr>
        <p:spPr>
          <a:xfrm>
            <a:off x="6126480" y="2507550"/>
            <a:ext cx="4480560" cy="366465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BA7A723-92A7-435B-B681-F25B092FEFEB}" type="datetimeFigureOut">
              <a:rPr lang="en-US" dirty="0"/>
              <a:t>5/3/2023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4FAB73BC-B049-4115-A692-8D63A059BFB8}" type="slidenum">
              <a:rPr lang="en-US" dirty="0"/>
              <a:t>‹#›</a:t>
            </a:fld>
            <a:endParaRPr lang="en-US"/>
          </a:p>
        </p:txBody>
      </p:sp>
    </p:spTree>
    <p:extLst>
      <p:ext uri="{BB962C8B-B14F-4D97-AF65-F5344CB8AC3E}">
        <p14:creationId xmlns:p14="http://schemas.microsoft.com/office/powerpoint/2010/main" val="141185558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4F170639-886C-4FCF-9EAB-ABB5DA3F3F4A}" type="datetimeFigureOut">
              <a:rPr lang="en-US" dirty="0"/>
              <a:t>5/3/2023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4FAB73BC-B049-4115-A692-8D63A059BFB8}" type="slidenum">
              <a:rPr lang="en-US" dirty="0"/>
              <a:t>‹#›</a:t>
            </a:fld>
            <a:endParaRPr lang="en-US"/>
          </a:p>
        </p:txBody>
      </p:sp>
    </p:spTree>
    <p:extLst>
      <p:ext uri="{BB962C8B-B14F-4D97-AF65-F5344CB8AC3E}">
        <p14:creationId xmlns:p14="http://schemas.microsoft.com/office/powerpoint/2010/main" val="314260555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2230651-31F4-45D2-98AE-A2108F41BC07}" type="datetimeFigureOut">
              <a:rPr lang="en-US" dirty="0"/>
              <a:t>5/3/2023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4FAB73BC-B049-4115-A692-8D63A059BFB8}" type="slidenum">
              <a:rPr lang="en-US" dirty="0"/>
              <a:t>‹#›</a:t>
            </a:fld>
            <a:endParaRPr lang="en-US"/>
          </a:p>
        </p:txBody>
      </p:sp>
    </p:spTree>
    <p:extLst>
      <p:ext uri="{BB962C8B-B14F-4D97-AF65-F5344CB8AC3E}">
        <p14:creationId xmlns:p14="http://schemas.microsoft.com/office/powerpoint/2010/main" val="367388218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41248" y="457200"/>
            <a:ext cx="3200400" cy="1600197"/>
          </a:xfrm>
        </p:spPr>
        <p:txBody>
          <a:bodyPr anchor="b">
            <a:normAutofit/>
          </a:bodyPr>
          <a:lstStyle>
            <a:lvl1pPr>
              <a:defRPr sz="3200" b="0" baseline="0"/>
            </a:lvl1pPr>
          </a:lstStyle>
          <a:p>
            <a:r>
              <a:rPr lang="en-US"/>
              <a:t>Click to edit Master title style</a:t>
            </a:r>
          </a:p>
        </p:txBody>
      </p:sp>
      <p:sp>
        <p:nvSpPr>
          <p:cNvPr id="3" name="Content Placeholder 2"/>
          <p:cNvSpPr>
            <a:spLocks noGrp="1"/>
          </p:cNvSpPr>
          <p:nvPr>
            <p:ph idx="1"/>
          </p:nvPr>
        </p:nvSpPr>
        <p:spPr>
          <a:xfrm>
            <a:off x="4504267" y="685800"/>
            <a:ext cx="6079066" cy="548640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41248" y="2099734"/>
            <a:ext cx="3200400" cy="3810001"/>
          </a:xfrm>
        </p:spPr>
        <p:txBody>
          <a:bodyPr>
            <a:normAutofit/>
          </a:bodyPr>
          <a:lstStyle>
            <a:lvl1pPr marL="0" indent="0">
              <a:lnSpc>
                <a:spcPct val="114000"/>
              </a:lnSpc>
              <a:spcBef>
                <a:spcPts val="800"/>
              </a:spcBef>
              <a:buNone/>
              <a:defRPr sz="13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6F53789A-C914-4DB1-8815-80B5EC7335C5}" type="datetimeFigureOut">
              <a:rPr lang="en-US" dirty="0"/>
              <a:t>5/3/2023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FAB73BC-B049-4115-A692-8D63A059BFB8}" type="slidenum">
              <a:rPr lang="en-US" dirty="0"/>
              <a:t>‹#›</a:t>
            </a:fld>
            <a:endParaRPr lang="en-US"/>
          </a:p>
        </p:txBody>
      </p:sp>
    </p:spTree>
    <p:extLst>
      <p:ext uri="{BB962C8B-B14F-4D97-AF65-F5344CB8AC3E}">
        <p14:creationId xmlns:p14="http://schemas.microsoft.com/office/powerpoint/2010/main" val="191285564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8" name="Rectangle 7"/>
          <p:cNvSpPr/>
          <p:nvPr/>
        </p:nvSpPr>
        <p:spPr>
          <a:xfrm>
            <a:off x="0" y="5105400"/>
            <a:ext cx="11292840" cy="17526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914400" y="5257800"/>
            <a:ext cx="9982200" cy="914400"/>
          </a:xfrm>
        </p:spPr>
        <p:txBody>
          <a:bodyPr anchor="b">
            <a:normAutofit/>
          </a:bodyPr>
          <a:lstStyle>
            <a:lvl1pPr>
              <a:defRPr sz="2800" b="0">
                <a:solidFill>
                  <a:schemeClr val="bg1"/>
                </a:solidFill>
              </a:defRPr>
            </a:lvl1pPr>
          </a:lstStyle>
          <a:p>
            <a:r>
              <a:rPr lang="en-US"/>
              <a:t>Click to edit Master title style</a:t>
            </a:r>
          </a:p>
        </p:txBody>
      </p:sp>
      <p:sp>
        <p:nvSpPr>
          <p:cNvPr id="3" name="Picture Placeholder 2"/>
          <p:cNvSpPr>
            <a:spLocks noGrp="1" noChangeAspect="1"/>
          </p:cNvSpPr>
          <p:nvPr>
            <p:ph type="pic" idx="1"/>
          </p:nvPr>
        </p:nvSpPr>
        <p:spPr>
          <a:xfrm>
            <a:off x="0" y="0"/>
            <a:ext cx="11292840" cy="5128923"/>
          </a:xfrm>
          <a:blipFill>
            <a:blip r:embed="rId2"/>
            <a:stretch>
              <a:fillRect/>
            </a:stretch>
          </a:blipFill>
        </p:spPr>
        <p:txBody>
          <a:bodyPr anchor="t"/>
          <a:lstStyle>
            <a:lvl1pPr marL="0" indent="0">
              <a:buNone/>
              <a:defRPr sz="3200">
                <a:solidFill>
                  <a:schemeClr val="bg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914400" y="6108589"/>
            <a:ext cx="9982200" cy="597011"/>
          </a:xfrm>
        </p:spPr>
        <p:txBody>
          <a:bodyPr>
            <a:normAutofit/>
          </a:bodyPr>
          <a:lstStyle>
            <a:lvl1pPr marL="0" indent="0">
              <a:lnSpc>
                <a:spcPct val="100000"/>
              </a:lnSpc>
              <a:spcBef>
                <a:spcPts val="800"/>
              </a:spcBef>
              <a:buNone/>
              <a:defRPr sz="1300">
                <a:solidFill>
                  <a:schemeClr val="bg1">
                    <a:lumMod val="8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5E6440AA-91A0-436F-8FDB-C0F939DCAE21}" type="datetimeFigureOut">
              <a:rPr lang="en-US" dirty="0"/>
              <a:t>5/3/2023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FAB73BC-B049-4115-A692-8D63A059BFB8}" type="slidenum">
              <a:rPr lang="en-US" dirty="0"/>
              <a:t>‹#›</a:t>
            </a:fld>
            <a:endParaRPr lang="en-US"/>
          </a:p>
        </p:txBody>
      </p:sp>
    </p:spTree>
    <p:extLst>
      <p:ext uri="{BB962C8B-B14F-4D97-AF65-F5344CB8AC3E}">
        <p14:creationId xmlns:p14="http://schemas.microsoft.com/office/powerpoint/2010/main" val="134059665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11292840" y="0"/>
            <a:ext cx="914400" cy="6858000"/>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261872" y="365760"/>
            <a:ext cx="9692640" cy="1325562"/>
          </a:xfrm>
          <a:prstGeom prst="rect">
            <a:avLst/>
          </a:prstGeom>
        </p:spPr>
        <p:txBody>
          <a:bodyPr vert="horz" lIns="91440" tIns="45720" rIns="91440" bIns="45720" rtlCol="0" anchor="b">
            <a:normAutofit/>
          </a:bodyPr>
          <a:lstStyle/>
          <a:p>
            <a:r>
              <a:rPr lang="en-US"/>
              <a:t>Click to edit Master title style</a:t>
            </a:r>
          </a:p>
        </p:txBody>
      </p:sp>
      <p:sp>
        <p:nvSpPr>
          <p:cNvPr id="3" name="Text Placeholder 2"/>
          <p:cNvSpPr>
            <a:spLocks noGrp="1"/>
          </p:cNvSpPr>
          <p:nvPr>
            <p:ph type="body" idx="1"/>
          </p:nvPr>
        </p:nvSpPr>
        <p:spPr>
          <a:xfrm>
            <a:off x="1261872" y="1828800"/>
            <a:ext cx="8595360" cy="4351337"/>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rot="16200000">
            <a:off x="10797542" y="998537"/>
            <a:ext cx="1904999" cy="365125"/>
          </a:xfrm>
          <a:prstGeom prst="rect">
            <a:avLst/>
          </a:prstGeom>
        </p:spPr>
        <p:txBody>
          <a:bodyPr vert="horz" lIns="91440" tIns="45720" rIns="91440" bIns="45720" rtlCol="0" anchor="ctr"/>
          <a:lstStyle>
            <a:lvl1pPr algn="r">
              <a:defRPr sz="1050" b="0">
                <a:solidFill>
                  <a:schemeClr val="tx2">
                    <a:lumMod val="20000"/>
                    <a:lumOff val="80000"/>
                  </a:schemeClr>
                </a:solidFill>
              </a:defRPr>
            </a:lvl1pPr>
          </a:lstStyle>
          <a:p>
            <a:fld id="{0E59FD0C-5451-4CA0-86AF-E70AE3279989}" type="datetimeFigureOut">
              <a:rPr lang="en-US" dirty="0"/>
              <a:t>5/3/2023</a:t>
            </a:fld>
            <a:endParaRPr lang="en-US"/>
          </a:p>
        </p:txBody>
      </p:sp>
      <p:sp>
        <p:nvSpPr>
          <p:cNvPr id="5" name="Footer Placeholder 4"/>
          <p:cNvSpPr>
            <a:spLocks noGrp="1"/>
          </p:cNvSpPr>
          <p:nvPr>
            <p:ph type="ftr" sz="quarter" idx="3"/>
          </p:nvPr>
        </p:nvSpPr>
        <p:spPr>
          <a:xfrm rot="16200000">
            <a:off x="9959341" y="4046537"/>
            <a:ext cx="3581400" cy="365125"/>
          </a:xfrm>
          <a:prstGeom prst="rect">
            <a:avLst/>
          </a:prstGeom>
        </p:spPr>
        <p:txBody>
          <a:bodyPr vert="horz" lIns="91440" tIns="45720" rIns="91440" bIns="45720" rtlCol="0" anchor="ctr"/>
          <a:lstStyle>
            <a:lvl1pPr algn="l">
              <a:defRPr sz="1050">
                <a:solidFill>
                  <a:schemeClr val="tx2">
                    <a:lumMod val="20000"/>
                    <a:lumOff val="80000"/>
                  </a:schemeClr>
                </a:solidFill>
              </a:defRPr>
            </a:lvl1pPr>
          </a:lstStyle>
          <a:p>
            <a:endParaRPr lang="en-US"/>
          </a:p>
        </p:txBody>
      </p:sp>
      <p:sp>
        <p:nvSpPr>
          <p:cNvPr id="6" name="Slide Number Placeholder 5"/>
          <p:cNvSpPr>
            <a:spLocks noGrp="1"/>
          </p:cNvSpPr>
          <p:nvPr>
            <p:ph type="sldNum" sz="quarter" idx="4"/>
          </p:nvPr>
        </p:nvSpPr>
        <p:spPr>
          <a:xfrm>
            <a:off x="11292840" y="6172200"/>
            <a:ext cx="914400" cy="593725"/>
          </a:xfrm>
          <a:prstGeom prst="rect">
            <a:avLst/>
          </a:prstGeom>
        </p:spPr>
        <p:txBody>
          <a:bodyPr vert="horz" lIns="45720" tIns="45720" rIns="45720" bIns="45720" rtlCol="0" anchor="ctr">
            <a:normAutofit/>
          </a:bodyPr>
          <a:lstStyle>
            <a:lvl1pPr algn="ctr">
              <a:defRPr sz="3600">
                <a:solidFill>
                  <a:schemeClr val="tx2">
                    <a:lumMod val="60000"/>
                    <a:lumOff val="40000"/>
                  </a:schemeClr>
                </a:solidFill>
              </a:defRPr>
            </a:lvl1pPr>
          </a:lstStyle>
          <a:p>
            <a:fld id="{4FAB73BC-B049-4115-A692-8D63A059BFB8}" type="slidenum">
              <a:rPr lang="en-US" dirty="0"/>
              <a:pPr/>
              <a:t>‹#›</a:t>
            </a:fld>
            <a:endParaRPr lang="en-US"/>
          </a:p>
        </p:txBody>
      </p:sp>
    </p:spTree>
    <p:extLst>
      <p:ext uri="{BB962C8B-B14F-4D97-AF65-F5344CB8AC3E}">
        <p14:creationId xmlns:p14="http://schemas.microsoft.com/office/powerpoint/2010/main" val="1531086818"/>
      </p:ext>
    </p:extLst>
  </p:cSld>
  <p:clrMap bg1="lt1" tx1="dk1" bg2="lt2" tx2="dk2" accent1="accent1" accent2="accent2" accent3="accent3" accent4="accent4" accent5="accent5" accent6="accent6" hlink="hlink" folHlink="folHlink"/>
  <p:sldLayoutIdLst>
    <p:sldLayoutId id="2147483685" r:id="rId1"/>
    <p:sldLayoutId id="2147483686" r:id="rId2"/>
    <p:sldLayoutId id="2147483687" r:id="rId3"/>
    <p:sldLayoutId id="2147483688" r:id="rId4"/>
    <p:sldLayoutId id="2147483689" r:id="rId5"/>
    <p:sldLayoutId id="2147483690" r:id="rId6"/>
    <p:sldLayoutId id="2147483691" r:id="rId7"/>
    <p:sldLayoutId id="2147483692" r:id="rId8"/>
    <p:sldLayoutId id="2147483693" r:id="rId9"/>
    <p:sldLayoutId id="2147483694" r:id="rId10"/>
    <p:sldLayoutId id="2147483695" r:id="rId11"/>
  </p:sldLayoutIdLst>
  <p:hf sldNum="0" hdr="0" ftr="0" dt="0"/>
  <p:txStyles>
    <p:titleStyle>
      <a:lvl1pPr algn="l" defTabSz="914400" rtl="0" eaLnBrk="1" latinLnBrk="0" hangingPunct="1">
        <a:lnSpc>
          <a:spcPct val="90000"/>
        </a:lnSpc>
        <a:spcBef>
          <a:spcPct val="0"/>
        </a:spcBef>
        <a:buNone/>
        <a:defRPr sz="4400" kern="1200" spc="-50" baseline="0">
          <a:solidFill>
            <a:schemeClr val="tx1"/>
          </a:solidFill>
          <a:latin typeface="+mj-lt"/>
          <a:ea typeface="+mj-ea"/>
          <a:cs typeface="+mj-cs"/>
        </a:defRPr>
      </a:lvl1pPr>
    </p:titleStyle>
    <p:bodyStyle>
      <a:lvl1pPr marL="182880" indent="-182880" algn="l" defTabSz="914400" rtl="0" eaLnBrk="1" latinLnBrk="0" hangingPunct="1">
        <a:lnSpc>
          <a:spcPct val="95000"/>
        </a:lnSpc>
        <a:spcBef>
          <a:spcPts val="1400"/>
        </a:spcBef>
        <a:spcAft>
          <a:spcPts val="200"/>
        </a:spcAft>
        <a:buClr>
          <a:schemeClr val="accent1"/>
        </a:buClr>
        <a:buSzPct val="80000"/>
        <a:buFont typeface="Arial" pitchFamily="34" charset="0"/>
        <a:buChar char="•"/>
        <a:defRPr sz="1800" kern="1200" spc="10" baseline="0">
          <a:solidFill>
            <a:schemeClr val="tx1"/>
          </a:solidFill>
          <a:latin typeface="+mn-lt"/>
          <a:ea typeface="+mn-ea"/>
          <a:cs typeface="+mn-cs"/>
        </a:defRPr>
      </a:lvl1pPr>
      <a:lvl2pPr marL="45720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600" kern="1200">
          <a:solidFill>
            <a:schemeClr val="tx1">
              <a:lumMod val="85000"/>
              <a:lumOff val="15000"/>
            </a:schemeClr>
          </a:solidFill>
          <a:latin typeface="+mn-lt"/>
          <a:ea typeface="+mn-ea"/>
          <a:cs typeface="+mn-cs"/>
        </a:defRPr>
      </a:lvl2pPr>
      <a:lvl3pPr marL="73152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3pPr>
      <a:lvl4pPr marL="100584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4pPr>
      <a:lvl5pPr marL="128016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5pPr>
      <a:lvl6pPr marL="16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6pPr>
      <a:lvl7pPr marL="19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7pPr>
      <a:lvl8pPr marL="22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8pPr>
      <a:lvl9pPr marL="25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2.jpeg"/></Relationships>
</file>

<file path=ppt/slides/_rels/slide10.xml.rels><?xml version="1.0" encoding="UTF-8" standalone="yes"?>
<Relationships xmlns="http://schemas.openxmlformats.org/package/2006/relationships"><Relationship Id="rId2" Type="http://schemas.openxmlformats.org/officeDocument/2006/relationships/hyperlink" Target="https://www.kaggle.com/datasets/msambare/fer2013" TargetMode="Externa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hyperlink" Target="https://rama25.github.io/-Emotional-Analysis-Using-CNN/" TargetMode="Externa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hyperlink" Target="https://doi.org/10.1016/j.neunet.2005.03.006" TargetMode="External"/><Relationship Id="rId2" Type="http://schemas.openxmlformats.org/officeDocument/2006/relationships/hyperlink" Target="https://www.accenture.com/_acnmedia/PDF-155/Accenture-Future-Of-Work-Global-Report.pdf#zoom=40" TargetMode="External"/><Relationship Id="rId1" Type="http://schemas.openxmlformats.org/officeDocument/2006/relationships/slideLayout" Target="../slideLayouts/slideLayout2.xml"/><Relationship Id="rId6" Type="http://schemas.openxmlformats.org/officeDocument/2006/relationships/hyperlink" Target="https://doi:10.1109/cvprw.2014.25" TargetMode="External"/><Relationship Id="rId5" Type="http://schemas.openxmlformats.org/officeDocument/2006/relationships/hyperlink" Target="https://doi.org/10.1007/s00146-022-01435-w" TargetMode="External"/><Relationship Id="rId4" Type="http://schemas.openxmlformats.org/officeDocument/2006/relationships/hyperlink" Target="https://ieeexplore.ieee.org/document/7862118" TargetMode="External"/></Relationships>
</file>

<file path=ppt/slides/_rels/slide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 Id="rId5" Type="http://schemas.openxmlformats.org/officeDocument/2006/relationships/image" Target="../media/image11.png"/><Relationship Id="rId4" Type="http://schemas.openxmlformats.org/officeDocument/2006/relationships/image" Target="../media/image10.png"/></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2.mp4"/><Relationship Id="rId1" Type="http://schemas.microsoft.com/office/2007/relationships/media" Target="../media/media2.mp4"/><Relationship Id="rId4" Type="http://schemas.openxmlformats.org/officeDocument/2006/relationships/image" Target="../media/image12.png"/></Relationships>
</file>

<file path=ppt/slides/_rels/slide9.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image" Target="../media/image13.jpe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23" name="Picture 3" descr="Camera Shutter">
            <a:extLst>
              <a:ext uri="{FF2B5EF4-FFF2-40B4-BE49-F238E27FC236}">
                <a16:creationId xmlns:a16="http://schemas.microsoft.com/office/drawing/2014/main" id="{DB215788-8F7D-4C66-FB97-4E82E0CD381B}"/>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4">
            <a:alphaModFix/>
          </a:blip>
          <a:srcRect r="6273" b="6250"/>
          <a:stretch/>
        </p:blipFill>
        <p:spPr>
          <a:xfrm>
            <a:off x="1524" y="10"/>
            <a:ext cx="12188952" cy="6857990"/>
          </a:xfrm>
          <a:prstGeom prst="rect">
            <a:avLst/>
          </a:prstGeom>
        </p:spPr>
      </p:pic>
      <p:sp>
        <p:nvSpPr>
          <p:cNvPr id="2" name="Title 1"/>
          <p:cNvSpPr>
            <a:spLocks noGrp="1"/>
          </p:cNvSpPr>
          <p:nvPr>
            <p:ph type="ctrTitle"/>
          </p:nvPr>
        </p:nvSpPr>
        <p:spPr>
          <a:xfrm>
            <a:off x="838200" y="565846"/>
            <a:ext cx="4826498" cy="3610622"/>
          </a:xfrm>
        </p:spPr>
        <p:txBody>
          <a:bodyPr anchor="b">
            <a:normAutofit/>
          </a:bodyPr>
          <a:lstStyle/>
          <a:p>
            <a:r>
              <a:rPr lang="en-US" sz="4800">
                <a:solidFill>
                  <a:srgbClr val="FFFFFF"/>
                </a:solidFill>
                <a:ea typeface="+mj-lt"/>
                <a:cs typeface="+mj-lt"/>
              </a:rPr>
              <a:t>Real-time Emotion Recognition: The Power of Video Analysis</a:t>
            </a:r>
            <a:endParaRPr lang="en-US" sz="4800">
              <a:solidFill>
                <a:srgbClr val="FFFFFF"/>
              </a:solidFill>
            </a:endParaRPr>
          </a:p>
        </p:txBody>
      </p:sp>
      <p:sp>
        <p:nvSpPr>
          <p:cNvPr id="3" name="Subtitle 2"/>
          <p:cNvSpPr>
            <a:spLocks noGrp="1"/>
          </p:cNvSpPr>
          <p:nvPr>
            <p:ph type="subTitle" idx="1"/>
          </p:nvPr>
        </p:nvSpPr>
        <p:spPr>
          <a:xfrm>
            <a:off x="838200" y="4456143"/>
            <a:ext cx="4826498" cy="1327421"/>
          </a:xfrm>
        </p:spPr>
        <p:txBody>
          <a:bodyPr anchor="t">
            <a:normAutofit/>
          </a:bodyPr>
          <a:lstStyle/>
          <a:p>
            <a:r>
              <a:rPr lang="en-US">
                <a:solidFill>
                  <a:srgbClr val="FFFFFF"/>
                </a:solidFill>
              </a:rPr>
              <a:t>Ramapriya Ranganath</a:t>
            </a:r>
          </a:p>
          <a:p>
            <a:r>
              <a:rPr lang="en-US">
                <a:solidFill>
                  <a:srgbClr val="FFFFFF"/>
                </a:solidFill>
              </a:rPr>
              <a:t>Silas Morris</a:t>
            </a:r>
          </a:p>
        </p:txBody>
      </p:sp>
    </p:spTree>
    <p:extLst>
      <p:ext uri="{BB962C8B-B14F-4D97-AF65-F5344CB8AC3E}">
        <p14:creationId xmlns:p14="http://schemas.microsoft.com/office/powerpoint/2010/main" val="10985722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2133CA-22CC-3530-8236-B65438E9BE3F}"/>
              </a:ext>
            </a:extLst>
          </p:cNvPr>
          <p:cNvSpPr>
            <a:spLocks noGrp="1"/>
          </p:cNvSpPr>
          <p:nvPr>
            <p:ph type="title"/>
          </p:nvPr>
        </p:nvSpPr>
        <p:spPr/>
        <p:txBody>
          <a:bodyPr/>
          <a:lstStyle/>
          <a:p>
            <a:r>
              <a:rPr lang="en-US"/>
              <a:t>Training</a:t>
            </a:r>
          </a:p>
        </p:txBody>
      </p:sp>
      <p:sp>
        <p:nvSpPr>
          <p:cNvPr id="3" name="Content Placeholder 2">
            <a:extLst>
              <a:ext uri="{FF2B5EF4-FFF2-40B4-BE49-F238E27FC236}">
                <a16:creationId xmlns:a16="http://schemas.microsoft.com/office/drawing/2014/main" id="{5AC488B4-B140-B173-DBF2-217CE29DB59C}"/>
              </a:ext>
            </a:extLst>
          </p:cNvPr>
          <p:cNvSpPr>
            <a:spLocks noGrp="1"/>
          </p:cNvSpPr>
          <p:nvPr>
            <p:ph idx="1"/>
          </p:nvPr>
        </p:nvSpPr>
        <p:spPr/>
        <p:txBody>
          <a:bodyPr vert="horz" lIns="91440" tIns="45720" rIns="91440" bIns="45720" rtlCol="0" anchor="t">
            <a:normAutofit fontScale="92500" lnSpcReduction="20000"/>
          </a:bodyPr>
          <a:lstStyle/>
          <a:p>
            <a:r>
              <a:rPr lang="en-US">
                <a:ea typeface="+mn-lt"/>
                <a:cs typeface="+mn-lt"/>
              </a:rPr>
              <a:t>We downloaded the FER-2013 emotion dataset from Kaggle</a:t>
            </a:r>
            <a:endParaRPr lang="en-US"/>
          </a:p>
          <a:p>
            <a:pPr lvl="1"/>
            <a:r>
              <a:rPr lang="en-US" spc="10">
                <a:ea typeface="+mn-lt"/>
                <a:cs typeface="+mn-lt"/>
                <a:hlinkClick r:id="rId2"/>
              </a:rPr>
              <a:t>https://www.kaggle.com/datasets/msambare/fer2013</a:t>
            </a:r>
            <a:endParaRPr lang="en-US" spc="10">
              <a:solidFill>
                <a:srgbClr val="000000"/>
              </a:solidFill>
              <a:ea typeface="+mn-lt"/>
              <a:cs typeface="+mn-lt"/>
            </a:endParaRPr>
          </a:p>
          <a:p>
            <a:pPr lvl="1"/>
            <a:r>
              <a:rPr lang="en-US" spc="10">
                <a:solidFill>
                  <a:srgbClr val="000000"/>
                </a:solidFill>
                <a:ea typeface="+mn-lt"/>
                <a:cs typeface="+mn-lt"/>
              </a:rPr>
              <a:t>This data set consisted of 28,709 individual 48x48 image of labeled emotions.</a:t>
            </a:r>
          </a:p>
          <a:p>
            <a:r>
              <a:rPr lang="en-US">
                <a:solidFill>
                  <a:srgbClr val="000000"/>
                </a:solidFill>
                <a:ea typeface="+mn-lt"/>
                <a:cs typeface="+mn-lt"/>
              </a:rPr>
              <a:t>We used these to train a CNN model to detect emotions.</a:t>
            </a:r>
          </a:p>
          <a:p>
            <a:r>
              <a:rPr lang="en-US">
                <a:ea typeface="+mn-lt"/>
                <a:cs typeface="+mn-lt"/>
              </a:rPr>
              <a:t>Preprocess the images, which can involve tasks such as resizing, cropping, and normalizing the images to ensure they are consistent.</a:t>
            </a:r>
          </a:p>
          <a:p>
            <a:r>
              <a:rPr lang="en-US">
                <a:ea typeface="+mn-lt"/>
                <a:cs typeface="+mn-lt"/>
              </a:rPr>
              <a:t>After preprocessing, the images are fed into the CNN for training. The CNN will adjust the weights of its layers through backpropagation to improve its accuracy in recognizing faces.</a:t>
            </a:r>
            <a:endParaRPr lang="en-US"/>
          </a:p>
          <a:p>
            <a:r>
              <a:rPr lang="en-US">
                <a:ea typeface="+mn-lt"/>
                <a:cs typeface="+mn-lt"/>
              </a:rPr>
              <a:t>Training a CNN for facial recognition can be a time-consuming process that requires a lot of computing power. </a:t>
            </a:r>
            <a:endParaRPr lang="en-US"/>
          </a:p>
          <a:p>
            <a:r>
              <a:rPr lang="en-US">
                <a:ea typeface="+mn-lt"/>
                <a:cs typeface="+mn-lt"/>
              </a:rPr>
              <a:t>Once the model is trained, it can be used for facial recognition tasks such as identifying individuals in photos or videos. However, it's important to note that even the best facial recognition models are not perfect and can still make errors, particularly when dealing with images that are low-quality or have poor lighting conditions.</a:t>
            </a:r>
            <a:endParaRPr lang="en-US"/>
          </a:p>
          <a:p>
            <a:pPr>
              <a:buFont typeface="Arial" pitchFamily="18" charset="2"/>
              <a:buChar char="•"/>
            </a:pPr>
            <a:endParaRPr lang="en-US" spc="0">
              <a:ea typeface="+mn-lt"/>
              <a:cs typeface="+mn-lt"/>
            </a:endParaRPr>
          </a:p>
          <a:p>
            <a:pPr>
              <a:buFont typeface="Arial" pitchFamily="18" charset="2"/>
              <a:buChar char="•"/>
            </a:pPr>
            <a:endParaRPr lang="en-US" spc="0">
              <a:ea typeface="+mn-lt"/>
              <a:cs typeface="+mn-lt"/>
            </a:endParaRPr>
          </a:p>
        </p:txBody>
      </p:sp>
    </p:spTree>
    <p:extLst>
      <p:ext uri="{BB962C8B-B14F-4D97-AF65-F5344CB8AC3E}">
        <p14:creationId xmlns:p14="http://schemas.microsoft.com/office/powerpoint/2010/main" val="384508703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618270-9E65-D2F1-9317-69E8A2DCF8A6}"/>
              </a:ext>
            </a:extLst>
          </p:cNvPr>
          <p:cNvSpPr>
            <a:spLocks noGrp="1"/>
          </p:cNvSpPr>
          <p:nvPr>
            <p:ph type="title"/>
          </p:nvPr>
        </p:nvSpPr>
        <p:spPr>
          <a:xfrm>
            <a:off x="1261872" y="365760"/>
            <a:ext cx="9692640" cy="1325562"/>
          </a:xfrm>
        </p:spPr>
        <p:txBody>
          <a:bodyPr>
            <a:normAutofit/>
          </a:bodyPr>
          <a:lstStyle/>
          <a:p>
            <a:r>
              <a:rPr lang="en-US"/>
              <a:t>Predicting</a:t>
            </a:r>
          </a:p>
        </p:txBody>
      </p:sp>
      <p:sp>
        <p:nvSpPr>
          <p:cNvPr id="3" name="Content Placeholder 2">
            <a:extLst>
              <a:ext uri="{FF2B5EF4-FFF2-40B4-BE49-F238E27FC236}">
                <a16:creationId xmlns:a16="http://schemas.microsoft.com/office/drawing/2014/main" id="{7694477F-B4C7-9704-EE23-55B370956BA7}"/>
              </a:ext>
            </a:extLst>
          </p:cNvPr>
          <p:cNvSpPr>
            <a:spLocks noGrp="1"/>
          </p:cNvSpPr>
          <p:nvPr>
            <p:ph idx="1"/>
          </p:nvPr>
        </p:nvSpPr>
        <p:spPr>
          <a:xfrm>
            <a:off x="1261872" y="1933575"/>
            <a:ext cx="8612867" cy="4246562"/>
          </a:xfrm>
        </p:spPr>
        <p:txBody>
          <a:bodyPr vert="horz" lIns="91440" tIns="45720" rIns="91440" bIns="45720" rtlCol="0">
            <a:normAutofit/>
          </a:bodyPr>
          <a:lstStyle/>
          <a:p>
            <a:r>
              <a:rPr lang="en-US" sz="1500">
                <a:ea typeface="+mn-lt"/>
                <a:cs typeface="+mn-lt"/>
              </a:rPr>
              <a:t>Face detection: This will enable you to identify the faces that need to be analyzed for emotions.</a:t>
            </a:r>
          </a:p>
          <a:p>
            <a:r>
              <a:rPr lang="en-US" sz="1500">
                <a:ea typeface="+mn-lt"/>
                <a:cs typeface="+mn-lt"/>
              </a:rPr>
              <a:t>Image pre-processing: Before feeding the face image to the emotion detection model, we pre-process the image by cropping, resizing, and converting it to grayscale. </a:t>
            </a:r>
            <a:endParaRPr lang="en-US" sz="1500"/>
          </a:p>
          <a:p>
            <a:r>
              <a:rPr lang="en-US" sz="1500">
                <a:ea typeface="+mn-lt"/>
                <a:cs typeface="+mn-lt"/>
              </a:rPr>
              <a:t>Emotion mapping: Once you have obtained the emotion predictions from the model, we map them to a set of emotional states such as happy, sad, angry, etc. This will enable you to display the detected emotions in a more human-readable format.</a:t>
            </a:r>
            <a:endParaRPr lang="en-US" sz="1500"/>
          </a:p>
          <a:p>
            <a:r>
              <a:rPr lang="en-US" sz="1500">
                <a:ea typeface="+mn-lt"/>
                <a:cs typeface="+mn-lt"/>
              </a:rPr>
              <a:t>Real-time display: Finally, we display the real-time emotion analysis results in a graphical user interface (GUI) </a:t>
            </a:r>
            <a:endParaRPr lang="en-US" sz="1500"/>
          </a:p>
        </p:txBody>
      </p:sp>
    </p:spTree>
    <p:extLst>
      <p:ext uri="{BB962C8B-B14F-4D97-AF65-F5344CB8AC3E}">
        <p14:creationId xmlns:p14="http://schemas.microsoft.com/office/powerpoint/2010/main" val="240582217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44BC80-B253-7BEE-52B1-E55372F6257C}"/>
              </a:ext>
            </a:extLst>
          </p:cNvPr>
          <p:cNvSpPr>
            <a:spLocks noGrp="1"/>
          </p:cNvSpPr>
          <p:nvPr>
            <p:ph type="title"/>
          </p:nvPr>
        </p:nvSpPr>
        <p:spPr/>
        <p:txBody>
          <a:bodyPr/>
          <a:lstStyle/>
          <a:p>
            <a:r>
              <a:rPr lang="en-US"/>
              <a:t>Website</a:t>
            </a:r>
          </a:p>
        </p:txBody>
      </p:sp>
      <p:sp>
        <p:nvSpPr>
          <p:cNvPr id="3" name="Content Placeholder 2">
            <a:extLst>
              <a:ext uri="{FF2B5EF4-FFF2-40B4-BE49-F238E27FC236}">
                <a16:creationId xmlns:a16="http://schemas.microsoft.com/office/drawing/2014/main" id="{2DF3474E-4DF0-DE4E-0E2D-12E3B939FEB8}"/>
              </a:ext>
            </a:extLst>
          </p:cNvPr>
          <p:cNvSpPr>
            <a:spLocks noGrp="1"/>
          </p:cNvSpPr>
          <p:nvPr>
            <p:ph idx="1"/>
          </p:nvPr>
        </p:nvSpPr>
        <p:spPr>
          <a:xfrm>
            <a:off x="1261872" y="1828800"/>
            <a:ext cx="5755771" cy="4351337"/>
          </a:xfrm>
        </p:spPr>
        <p:txBody>
          <a:bodyPr vert="horz" lIns="91440" tIns="45720" rIns="91440" bIns="45720" rtlCol="0" anchor="t">
            <a:normAutofit/>
          </a:bodyPr>
          <a:lstStyle/>
          <a:p>
            <a:pPr marL="0" indent="0">
              <a:buNone/>
            </a:pPr>
            <a:r>
              <a:rPr lang="en-US"/>
              <a:t>Our work can be seen in detail on:</a:t>
            </a:r>
          </a:p>
          <a:p>
            <a:r>
              <a:rPr lang="en-US">
                <a:ea typeface="+mn-lt"/>
                <a:cs typeface="+mn-lt"/>
                <a:hlinkClick r:id="rId2"/>
              </a:rPr>
              <a:t>https://rama25.github.io/-Emotional-Analysis-Using-CNN/</a:t>
            </a:r>
          </a:p>
          <a:p>
            <a:pPr marL="0" indent="0">
              <a:buNone/>
            </a:pPr>
            <a:r>
              <a:rPr lang="en-US"/>
              <a:t>We were able to embed OpenCV and TensorFlow into our JavaScript to provide a live demo to play with!</a:t>
            </a:r>
          </a:p>
        </p:txBody>
      </p:sp>
    </p:spTree>
    <p:extLst>
      <p:ext uri="{BB962C8B-B14F-4D97-AF65-F5344CB8AC3E}">
        <p14:creationId xmlns:p14="http://schemas.microsoft.com/office/powerpoint/2010/main" val="287309821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380F73-DBD8-72AC-DAE3-5B29B3079543}"/>
              </a:ext>
            </a:extLst>
          </p:cNvPr>
          <p:cNvSpPr>
            <a:spLocks noGrp="1"/>
          </p:cNvSpPr>
          <p:nvPr>
            <p:ph type="title"/>
          </p:nvPr>
        </p:nvSpPr>
        <p:spPr>
          <a:xfrm>
            <a:off x="838200" y="727323"/>
            <a:ext cx="4933950" cy="1596291"/>
          </a:xfrm>
        </p:spPr>
        <p:txBody>
          <a:bodyPr>
            <a:normAutofit/>
          </a:bodyPr>
          <a:lstStyle/>
          <a:p>
            <a:r>
              <a:rPr lang="en-US">
                <a:ea typeface="+mj-lt"/>
                <a:cs typeface="+mj-lt"/>
              </a:rPr>
              <a:t>Conclusion</a:t>
            </a:r>
          </a:p>
        </p:txBody>
      </p:sp>
      <p:sp>
        <p:nvSpPr>
          <p:cNvPr id="3" name="Content Placeholder 2">
            <a:extLst>
              <a:ext uri="{FF2B5EF4-FFF2-40B4-BE49-F238E27FC236}">
                <a16:creationId xmlns:a16="http://schemas.microsoft.com/office/drawing/2014/main" id="{74CA89C0-247F-934A-27AD-F5685EA89AA3}"/>
              </a:ext>
            </a:extLst>
          </p:cNvPr>
          <p:cNvSpPr>
            <a:spLocks noGrp="1"/>
          </p:cNvSpPr>
          <p:nvPr>
            <p:ph idx="1"/>
          </p:nvPr>
        </p:nvSpPr>
        <p:spPr>
          <a:xfrm>
            <a:off x="838200" y="2434196"/>
            <a:ext cx="4933950" cy="3430575"/>
          </a:xfrm>
        </p:spPr>
        <p:txBody>
          <a:bodyPr vert="horz" lIns="91440" tIns="45720" rIns="91440" bIns="45720" rtlCol="0" anchor="t">
            <a:normAutofit/>
          </a:bodyPr>
          <a:lstStyle/>
          <a:p>
            <a:r>
              <a:rPr lang="en-US" sz="1400">
                <a:ea typeface="+mn-lt"/>
                <a:cs typeface="+mn-lt"/>
              </a:rPr>
              <a:t>Real-time emotional analysis using OpenCV can transform the way we understand human emotions</a:t>
            </a:r>
            <a:endParaRPr lang="en-US">
              <a:ea typeface="+mn-lt"/>
              <a:cs typeface="+mn-lt"/>
            </a:endParaRPr>
          </a:p>
          <a:p>
            <a:r>
              <a:rPr lang="en-US" sz="1400">
                <a:ea typeface="+mn-lt"/>
                <a:cs typeface="+mn-lt"/>
              </a:rPr>
              <a:t>It provides valuable insights into the emotional state of individuals</a:t>
            </a:r>
            <a:endParaRPr lang="en-US">
              <a:ea typeface="+mn-lt"/>
              <a:cs typeface="+mn-lt"/>
            </a:endParaRPr>
          </a:p>
          <a:p>
            <a:r>
              <a:rPr lang="en-US" sz="1400">
                <a:ea typeface="+mn-lt"/>
                <a:cs typeface="+mn-lt"/>
              </a:rPr>
              <a:t>It can help improve communication, diagnose mental health conditions, and even prevent crime</a:t>
            </a:r>
            <a:endParaRPr lang="en-US">
              <a:ea typeface="+mn-lt"/>
              <a:cs typeface="+mn-lt"/>
            </a:endParaRPr>
          </a:p>
          <a:p>
            <a:r>
              <a:rPr lang="en-US" sz="1400">
                <a:ea typeface="+mn-lt"/>
                <a:cs typeface="+mn-lt"/>
              </a:rPr>
              <a:t>Challenges include ensuring accuracy and addressing privacy concerns</a:t>
            </a:r>
            <a:endParaRPr lang="en-US">
              <a:ea typeface="+mn-lt"/>
              <a:cs typeface="+mn-lt"/>
            </a:endParaRPr>
          </a:p>
          <a:p>
            <a:r>
              <a:rPr lang="en-US" sz="1400">
                <a:ea typeface="+mn-lt"/>
                <a:cs typeface="+mn-lt"/>
              </a:rPr>
              <a:t>The potential benefits of this technology are immense, and the field is evolving to provide more innovative applications and solutions.</a:t>
            </a:r>
            <a:endParaRPr lang="en-US">
              <a:ea typeface="+mn-lt"/>
              <a:cs typeface="+mn-lt"/>
            </a:endParaRPr>
          </a:p>
        </p:txBody>
      </p:sp>
      <p:pic>
        <p:nvPicPr>
          <p:cNvPr id="4" name="Picture 4">
            <a:extLst>
              <a:ext uri="{FF2B5EF4-FFF2-40B4-BE49-F238E27FC236}">
                <a16:creationId xmlns:a16="http://schemas.microsoft.com/office/drawing/2014/main" id="{08025166-E03C-EB60-5B8E-657F4A9A0906}"/>
              </a:ext>
            </a:extLst>
          </p:cNvPr>
          <p:cNvPicPr>
            <a:picLocks noChangeAspect="1"/>
          </p:cNvPicPr>
          <p:nvPr/>
        </p:nvPicPr>
        <p:blipFill>
          <a:blip r:embed="rId2"/>
          <a:stretch>
            <a:fillRect/>
          </a:stretch>
        </p:blipFill>
        <p:spPr>
          <a:xfrm>
            <a:off x="6415260" y="1016317"/>
            <a:ext cx="4824168" cy="4824168"/>
          </a:xfrm>
          <a:prstGeom prst="rect">
            <a:avLst/>
          </a:prstGeom>
        </p:spPr>
      </p:pic>
    </p:spTree>
    <p:extLst>
      <p:ext uri="{BB962C8B-B14F-4D97-AF65-F5344CB8AC3E}">
        <p14:creationId xmlns:p14="http://schemas.microsoft.com/office/powerpoint/2010/main" val="75120089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4A1A14-7753-5606-EFC3-14AC5F8D2F6B}"/>
              </a:ext>
            </a:extLst>
          </p:cNvPr>
          <p:cNvSpPr>
            <a:spLocks noGrp="1"/>
          </p:cNvSpPr>
          <p:nvPr>
            <p:ph type="title"/>
          </p:nvPr>
        </p:nvSpPr>
        <p:spPr/>
        <p:txBody>
          <a:bodyPr/>
          <a:lstStyle/>
          <a:p>
            <a:r>
              <a:rPr lang="en-US" dirty="0"/>
              <a:t>Future Work</a:t>
            </a:r>
          </a:p>
        </p:txBody>
      </p:sp>
      <p:sp>
        <p:nvSpPr>
          <p:cNvPr id="3" name="Content Placeholder 2">
            <a:extLst>
              <a:ext uri="{FF2B5EF4-FFF2-40B4-BE49-F238E27FC236}">
                <a16:creationId xmlns:a16="http://schemas.microsoft.com/office/drawing/2014/main" id="{B8AD7788-4595-8139-5930-2D007876DB3F}"/>
              </a:ext>
            </a:extLst>
          </p:cNvPr>
          <p:cNvSpPr>
            <a:spLocks noGrp="1"/>
          </p:cNvSpPr>
          <p:nvPr>
            <p:ph idx="1"/>
          </p:nvPr>
        </p:nvSpPr>
        <p:spPr/>
        <p:txBody>
          <a:bodyPr vert="horz" lIns="91440" tIns="45720" rIns="91440" bIns="45720" rtlCol="0" anchor="t">
            <a:normAutofit/>
          </a:bodyPr>
          <a:lstStyle/>
          <a:p>
            <a:r>
              <a:rPr lang="en-US" dirty="0"/>
              <a:t>Classification Problem  -&gt; Regression Problem using Body Sensors</a:t>
            </a:r>
          </a:p>
          <a:p>
            <a:endParaRPr lang="en-US" dirty="0"/>
          </a:p>
          <a:p>
            <a:endParaRPr lang="en-US" dirty="0"/>
          </a:p>
          <a:p>
            <a:endParaRPr lang="en-US" dirty="0"/>
          </a:p>
          <a:p>
            <a:endParaRPr lang="en-US" dirty="0"/>
          </a:p>
          <a:p>
            <a:r>
              <a:rPr lang="en-US" dirty="0"/>
              <a:t>Increase accuracy</a:t>
            </a:r>
          </a:p>
          <a:p>
            <a:endParaRPr lang="en-US" dirty="0"/>
          </a:p>
        </p:txBody>
      </p:sp>
      <p:pic>
        <p:nvPicPr>
          <p:cNvPr id="4" name="Picture 4" descr="Diagram&#10;&#10;Description automatically generated">
            <a:extLst>
              <a:ext uri="{FF2B5EF4-FFF2-40B4-BE49-F238E27FC236}">
                <a16:creationId xmlns:a16="http://schemas.microsoft.com/office/drawing/2014/main" id="{F4578429-31B2-D276-7B24-9C8A0A8AA709}"/>
              </a:ext>
            </a:extLst>
          </p:cNvPr>
          <p:cNvPicPr>
            <a:picLocks noChangeAspect="1"/>
          </p:cNvPicPr>
          <p:nvPr/>
        </p:nvPicPr>
        <p:blipFill>
          <a:blip r:embed="rId2"/>
          <a:stretch>
            <a:fillRect/>
          </a:stretch>
        </p:blipFill>
        <p:spPr>
          <a:xfrm>
            <a:off x="1393723" y="2136058"/>
            <a:ext cx="4666635" cy="1553496"/>
          </a:xfrm>
          <a:prstGeom prst="rect">
            <a:avLst/>
          </a:prstGeom>
        </p:spPr>
      </p:pic>
    </p:spTree>
    <p:extLst>
      <p:ext uri="{BB962C8B-B14F-4D97-AF65-F5344CB8AC3E}">
        <p14:creationId xmlns:p14="http://schemas.microsoft.com/office/powerpoint/2010/main" val="153651762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5B1BD5-26C8-CE9F-5C73-EA0196AFB6FC}"/>
              </a:ext>
            </a:extLst>
          </p:cNvPr>
          <p:cNvSpPr>
            <a:spLocks noGrp="1"/>
          </p:cNvSpPr>
          <p:nvPr>
            <p:ph type="title"/>
          </p:nvPr>
        </p:nvSpPr>
        <p:spPr/>
        <p:txBody>
          <a:bodyPr/>
          <a:lstStyle/>
          <a:p>
            <a:r>
              <a:rPr lang="en-US">
                <a:ea typeface="+mj-lt"/>
                <a:cs typeface="+mj-lt"/>
              </a:rPr>
              <a:t>References</a:t>
            </a:r>
            <a:endParaRPr lang="en-US"/>
          </a:p>
        </p:txBody>
      </p:sp>
      <p:sp>
        <p:nvSpPr>
          <p:cNvPr id="3" name="Content Placeholder 2">
            <a:extLst>
              <a:ext uri="{FF2B5EF4-FFF2-40B4-BE49-F238E27FC236}">
                <a16:creationId xmlns:a16="http://schemas.microsoft.com/office/drawing/2014/main" id="{84D08AF0-AD26-F3C8-3948-0D87CA3A982A}"/>
              </a:ext>
            </a:extLst>
          </p:cNvPr>
          <p:cNvSpPr>
            <a:spLocks noGrp="1"/>
          </p:cNvSpPr>
          <p:nvPr>
            <p:ph idx="1"/>
          </p:nvPr>
        </p:nvSpPr>
        <p:spPr/>
        <p:txBody>
          <a:bodyPr vert="horz" lIns="91440" tIns="45720" rIns="91440" bIns="45720" rtlCol="0" anchor="t">
            <a:normAutofit fontScale="92500" lnSpcReduction="10000"/>
          </a:bodyPr>
          <a:lstStyle/>
          <a:p>
            <a:endParaRPr lang="en-US">
              <a:solidFill>
                <a:srgbClr val="494949"/>
              </a:solidFill>
              <a:latin typeface="Verdana"/>
              <a:ea typeface="Verdana"/>
            </a:endParaRPr>
          </a:p>
          <a:p>
            <a:r>
              <a:rPr lang="en-US" sz="1200" dirty="0">
                <a:solidFill>
                  <a:srgbClr val="494949"/>
                </a:solidFill>
                <a:latin typeface="Verdana"/>
                <a:ea typeface="Verdana"/>
              </a:rPr>
              <a:t>[1] </a:t>
            </a:r>
            <a:r>
              <a:rPr lang="en-US" sz="1300" err="1">
                <a:solidFill>
                  <a:srgbClr val="212121"/>
                </a:solidFill>
                <a:latin typeface="Cambria"/>
                <a:ea typeface="Cambria"/>
              </a:rPr>
              <a:t>Cleynen</a:t>
            </a:r>
            <a:r>
              <a:rPr lang="en-US" sz="1300" dirty="0">
                <a:solidFill>
                  <a:srgbClr val="212121"/>
                </a:solidFill>
                <a:latin typeface="Cambria"/>
                <a:ea typeface="Cambria"/>
              </a:rPr>
              <a:t> I., Gonzalez J., Figueroa C., Franke A., McGovern D., </a:t>
            </a:r>
            <a:r>
              <a:rPr lang="en-US" sz="1300" err="1">
                <a:solidFill>
                  <a:srgbClr val="212121"/>
                </a:solidFill>
                <a:latin typeface="Cambria"/>
                <a:ea typeface="Cambria"/>
              </a:rPr>
              <a:t>Bortlik</a:t>
            </a:r>
            <a:r>
              <a:rPr lang="en-US" sz="1300" dirty="0">
                <a:solidFill>
                  <a:srgbClr val="212121"/>
                </a:solidFill>
                <a:latin typeface="Cambria"/>
                <a:ea typeface="Cambria"/>
              </a:rPr>
              <a:t> M., et al. (2013) Genetic factors conferring an increased susceptibility to develop Crohn’s disease also influence disease phenotype: results from the IBDCHIP European project. </a:t>
            </a:r>
            <a:r>
              <a:rPr lang="en-US" sz="1300" i="1" dirty="0">
                <a:solidFill>
                  <a:srgbClr val="212121"/>
                </a:solidFill>
                <a:latin typeface="Cambria"/>
                <a:ea typeface="Cambria"/>
              </a:rPr>
              <a:t>Gut</a:t>
            </a:r>
            <a:r>
              <a:rPr lang="en-US" sz="1300" dirty="0">
                <a:solidFill>
                  <a:srgbClr val="212121"/>
                </a:solidFill>
                <a:latin typeface="Cambria"/>
                <a:ea typeface="Cambria"/>
              </a:rPr>
              <a:t> 62: 1556–1565. </a:t>
            </a:r>
            <a:endParaRPr lang="en-US" dirty="0"/>
          </a:p>
          <a:p>
            <a:r>
              <a:rPr lang="en-US" sz="1200" dirty="0">
                <a:solidFill>
                  <a:srgbClr val="494949"/>
                </a:solidFill>
                <a:latin typeface="Verdana"/>
                <a:ea typeface="Verdana"/>
              </a:rPr>
              <a:t>[2] E. Horvitz. Principles of mixed-initiative user interfaces. In Proceedings of CHI '99, ACM SIG CHI Conference on Human Factors in Computing Sys-</a:t>
            </a:r>
            <a:r>
              <a:rPr lang="en-US" sz="1200" err="1">
                <a:solidFill>
                  <a:srgbClr val="494949"/>
                </a:solidFill>
                <a:latin typeface="Verdana"/>
                <a:ea typeface="Verdana"/>
              </a:rPr>
              <a:t>tems</a:t>
            </a:r>
            <a:r>
              <a:rPr lang="en-US" sz="1200" dirty="0">
                <a:solidFill>
                  <a:srgbClr val="494949"/>
                </a:solidFill>
                <a:latin typeface="Verdana"/>
                <a:ea typeface="Verdana"/>
              </a:rPr>
              <a:t>, Pittsburgh, PA, ACM Press., pages 159-166,May 1999.</a:t>
            </a:r>
            <a:endParaRPr lang="en-US" dirty="0"/>
          </a:p>
          <a:p>
            <a:r>
              <a:rPr lang="en-US" sz="1200" dirty="0">
                <a:solidFill>
                  <a:srgbClr val="494949"/>
                </a:solidFill>
                <a:latin typeface="Verdana"/>
                <a:ea typeface="Verdana"/>
              </a:rPr>
              <a:t>[3]</a:t>
            </a:r>
            <a:r>
              <a:rPr lang="en-US" sz="1200" dirty="0">
                <a:solidFill>
                  <a:srgbClr val="494949"/>
                </a:solidFill>
                <a:latin typeface="Verdana"/>
                <a:ea typeface="Verdana"/>
                <a:cs typeface="+mn-lt"/>
              </a:rPr>
              <a:t> Goodfellow, Ian J "Challenges in representation learning: A report on three machine learning contests" International conference on Neural Information Processing Berlin 2013</a:t>
            </a:r>
            <a:endParaRPr lang="en-US" dirty="0">
              <a:ea typeface="+mn-lt"/>
              <a:cs typeface="+mn-lt"/>
            </a:endParaRPr>
          </a:p>
          <a:p>
            <a:r>
              <a:rPr lang="en-US" sz="1200" dirty="0">
                <a:solidFill>
                  <a:srgbClr val="494949"/>
                </a:solidFill>
                <a:latin typeface="Verdana"/>
                <a:ea typeface="Verdana"/>
              </a:rPr>
              <a:t>[4] </a:t>
            </a:r>
            <a:r>
              <a:rPr lang="en-US" sz="1200" dirty="0">
                <a:solidFill>
                  <a:srgbClr val="212529"/>
                </a:solidFill>
                <a:latin typeface="system-ui"/>
                <a:ea typeface="Verdana"/>
              </a:rPr>
              <a:t>Accenture. (2021). The future of work: Productive anywhere. Retrieved in February 2023 from: </a:t>
            </a:r>
            <a:r>
              <a:rPr lang="en-US" sz="1200" u="sng" dirty="0">
                <a:latin typeface="system-ui"/>
                <a:ea typeface="Verdana"/>
                <a:hlinkClick r:id="rId2"/>
              </a:rPr>
              <a:t>https://www.accenture.com/_acnmedia/PDF-155/Accenture-Future-Of-Work-Global-Report.pdf#zoom=40</a:t>
            </a:r>
            <a:endParaRPr lang="en-US">
              <a:solidFill>
                <a:srgbClr val="000000"/>
              </a:solidFill>
              <a:latin typeface="Century Schoolbook"/>
              <a:ea typeface="Verdana"/>
            </a:endParaRPr>
          </a:p>
          <a:p>
            <a:r>
              <a:rPr lang="en-US" sz="1200" dirty="0">
                <a:solidFill>
                  <a:srgbClr val="212529"/>
                </a:solidFill>
                <a:latin typeface="system-ui"/>
                <a:ea typeface="Verdana"/>
              </a:rPr>
              <a:t>[5]</a:t>
            </a:r>
            <a:r>
              <a:rPr lang="en-US" sz="1200" dirty="0" err="1">
                <a:solidFill>
                  <a:srgbClr val="212529"/>
                </a:solidFill>
                <a:latin typeface="system-ui"/>
                <a:ea typeface="Verdana"/>
              </a:rPr>
              <a:t>Fragopanagos</a:t>
            </a:r>
            <a:r>
              <a:rPr lang="en-US" sz="1200" dirty="0">
                <a:solidFill>
                  <a:srgbClr val="212529"/>
                </a:solidFill>
                <a:latin typeface="system-ui"/>
                <a:ea typeface="Verdana"/>
              </a:rPr>
              <a:t>, N., &amp; Taylor, J. G. (2005). Emotion recognition in human–computer interaction. Neural Networks, 18(4), 389–405. </a:t>
            </a:r>
            <a:r>
              <a:rPr lang="en-US" sz="1200" u="sng" dirty="0">
                <a:latin typeface="system-ui"/>
                <a:ea typeface="Verdana"/>
                <a:hlinkClick r:id="rId3"/>
              </a:rPr>
              <a:t>https://doi.org/10.1016/j.neunet.2005.03.006</a:t>
            </a:r>
            <a:endParaRPr lang="en-US"/>
          </a:p>
          <a:p>
            <a:r>
              <a:rPr lang="en-US" sz="1200" dirty="0">
                <a:solidFill>
                  <a:srgbClr val="212529"/>
                </a:solidFill>
                <a:latin typeface="system-ui"/>
                <a:ea typeface="Verdana"/>
              </a:rPr>
              <a:t>[6]Hossain, M. S., &amp; Muhammad, G. (2017). An emotion recognition system for mobile applications. IEEE Access (5), 2281-2287. </a:t>
            </a:r>
            <a:r>
              <a:rPr lang="en-US" sz="1200" u="sng" dirty="0">
                <a:latin typeface="system-ui"/>
                <a:ea typeface="Verdana"/>
                <a:hlinkClick r:id="rId4"/>
              </a:rPr>
              <a:t>https://ieeexplore.ieee.org/document/7862118</a:t>
            </a:r>
            <a:endParaRPr lang="en-US"/>
          </a:p>
          <a:p>
            <a:r>
              <a:rPr lang="en-US" sz="1200" dirty="0">
                <a:solidFill>
                  <a:srgbClr val="212529"/>
                </a:solidFill>
                <a:latin typeface="system-ui"/>
                <a:ea typeface="Verdana"/>
              </a:rPr>
              <a:t>[7]Podoletz, L. (2022). We have to talk about emotional AI and crime. AI &amp; Society. </a:t>
            </a:r>
            <a:r>
              <a:rPr lang="en-US" sz="1200" u="sng" dirty="0">
                <a:latin typeface="system-ui"/>
                <a:ea typeface="Verdana"/>
                <a:hlinkClick r:id="rId5"/>
              </a:rPr>
              <a:t>https://doi.org/10.1007/s00146-022-01435-w</a:t>
            </a:r>
            <a:endParaRPr lang="en-US"/>
          </a:p>
          <a:p>
            <a:r>
              <a:rPr lang="en-US" sz="1200" dirty="0">
                <a:solidFill>
                  <a:srgbClr val="212529"/>
                </a:solidFill>
                <a:latin typeface="system-ui"/>
                <a:ea typeface="Verdana"/>
              </a:rPr>
              <a:t>[8]Suk, M., &amp; Prabhakaran, B. (2014). Real-Time Mobile Facial Expression Recognition System -- A Case Study. 2014 IEEE Conference on Computer Vision and Pattern Recognition Workshops. </a:t>
            </a:r>
            <a:r>
              <a:rPr lang="en-US" sz="1200" u="sng" dirty="0">
                <a:latin typeface="system-ui"/>
                <a:ea typeface="Verdana"/>
                <a:hlinkClick r:id="rId6"/>
              </a:rPr>
              <a:t>https://doi:10.1109/cvprw.2014.25</a:t>
            </a:r>
            <a:endParaRPr lang="en-US"/>
          </a:p>
          <a:p>
            <a:endParaRPr lang="en-US" sz="1200" u="sng" dirty="0">
              <a:latin typeface="system-ui"/>
              <a:ea typeface="Verdana"/>
            </a:endParaRPr>
          </a:p>
          <a:p>
            <a:endParaRPr lang="en-US" sz="1200" dirty="0">
              <a:solidFill>
                <a:srgbClr val="494949"/>
              </a:solidFill>
              <a:latin typeface="Verdana"/>
              <a:ea typeface="Verdana"/>
            </a:endParaRPr>
          </a:p>
          <a:p>
            <a:endParaRPr lang="en-US"/>
          </a:p>
        </p:txBody>
      </p:sp>
    </p:spTree>
    <p:extLst>
      <p:ext uri="{BB962C8B-B14F-4D97-AF65-F5344CB8AC3E}">
        <p14:creationId xmlns:p14="http://schemas.microsoft.com/office/powerpoint/2010/main" val="142274454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D62392-303E-B4F4-41D6-5B68135D5CAF}"/>
              </a:ext>
            </a:extLst>
          </p:cNvPr>
          <p:cNvSpPr>
            <a:spLocks noGrp="1"/>
          </p:cNvSpPr>
          <p:nvPr>
            <p:ph type="title"/>
          </p:nvPr>
        </p:nvSpPr>
        <p:spPr>
          <a:xfrm>
            <a:off x="718874" y="677863"/>
            <a:ext cx="4534047" cy="1325562"/>
          </a:xfrm>
        </p:spPr>
        <p:txBody>
          <a:bodyPr>
            <a:normAutofit/>
          </a:bodyPr>
          <a:lstStyle/>
          <a:p>
            <a:r>
              <a:rPr lang="en-US"/>
              <a:t>Introduction</a:t>
            </a:r>
          </a:p>
        </p:txBody>
      </p:sp>
      <p:sp>
        <p:nvSpPr>
          <p:cNvPr id="3" name="Content Placeholder 2">
            <a:extLst>
              <a:ext uri="{FF2B5EF4-FFF2-40B4-BE49-F238E27FC236}">
                <a16:creationId xmlns:a16="http://schemas.microsoft.com/office/drawing/2014/main" id="{BF192FDC-04E0-23F0-CD93-2064D4581B04}"/>
              </a:ext>
            </a:extLst>
          </p:cNvPr>
          <p:cNvSpPr>
            <a:spLocks noGrp="1"/>
          </p:cNvSpPr>
          <p:nvPr>
            <p:ph idx="1"/>
          </p:nvPr>
        </p:nvSpPr>
        <p:spPr>
          <a:xfrm>
            <a:off x="718874" y="2325158"/>
            <a:ext cx="4534048" cy="3854979"/>
          </a:xfrm>
        </p:spPr>
        <p:txBody>
          <a:bodyPr vert="horz" lIns="91440" tIns="45720" rIns="91440" bIns="45720" rtlCol="0" anchor="t">
            <a:noAutofit/>
          </a:bodyPr>
          <a:lstStyle/>
          <a:p>
            <a:r>
              <a:rPr lang="en-US" sz="1500">
                <a:ea typeface="+mn-lt"/>
                <a:cs typeface="+mn-lt"/>
              </a:rPr>
              <a:t>Real-time emotional analysis with OpenCV is a new and exciting field</a:t>
            </a:r>
            <a:endParaRPr lang="en-US">
              <a:ea typeface="+mn-lt"/>
              <a:cs typeface="+mn-lt"/>
            </a:endParaRPr>
          </a:p>
          <a:p>
            <a:r>
              <a:rPr lang="en-US" sz="1500">
                <a:ea typeface="+mn-lt"/>
                <a:cs typeface="+mn-lt"/>
              </a:rPr>
              <a:t>It uses advanced computer vision techniques to analyze facial expressions and body language in real-time</a:t>
            </a:r>
            <a:endParaRPr lang="en-US">
              <a:ea typeface="+mn-lt"/>
              <a:cs typeface="+mn-lt"/>
            </a:endParaRPr>
          </a:p>
          <a:p>
            <a:r>
              <a:rPr lang="en-US" sz="1500">
                <a:ea typeface="+mn-lt"/>
                <a:cs typeface="+mn-lt"/>
              </a:rPr>
              <a:t>This technology has applications in healthcare, marketing, and crime prevention</a:t>
            </a:r>
            <a:endParaRPr lang="en-US">
              <a:ea typeface="+mn-lt"/>
              <a:cs typeface="+mn-lt"/>
            </a:endParaRPr>
          </a:p>
          <a:p>
            <a:r>
              <a:rPr lang="en-US" sz="1500">
                <a:ea typeface="+mn-lt"/>
                <a:cs typeface="+mn-lt"/>
              </a:rPr>
              <a:t>It can help improve communication, diagnose mental health conditions, and provide valuable insights into an individual's emotional state</a:t>
            </a:r>
          </a:p>
        </p:txBody>
      </p:sp>
      <p:pic>
        <p:nvPicPr>
          <p:cNvPr id="4" name="Picture 4">
            <a:extLst>
              <a:ext uri="{FF2B5EF4-FFF2-40B4-BE49-F238E27FC236}">
                <a16:creationId xmlns:a16="http://schemas.microsoft.com/office/drawing/2014/main" id="{0368FD18-06E6-9DAC-36ED-49BD834A81A0}"/>
              </a:ext>
            </a:extLst>
          </p:cNvPr>
          <p:cNvPicPr>
            <a:picLocks noChangeAspect="1"/>
          </p:cNvPicPr>
          <p:nvPr/>
        </p:nvPicPr>
        <p:blipFill>
          <a:blip r:embed="rId2"/>
          <a:stretch>
            <a:fillRect/>
          </a:stretch>
        </p:blipFill>
        <p:spPr>
          <a:xfrm>
            <a:off x="5633157" y="1872515"/>
            <a:ext cx="5209989" cy="3112968"/>
          </a:xfrm>
          <a:prstGeom prst="rect">
            <a:avLst/>
          </a:prstGeom>
        </p:spPr>
      </p:pic>
    </p:spTree>
    <p:extLst>
      <p:ext uri="{BB962C8B-B14F-4D97-AF65-F5344CB8AC3E}">
        <p14:creationId xmlns:p14="http://schemas.microsoft.com/office/powerpoint/2010/main" val="305916830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05D0AE-A470-30D3-D37F-CA84B0C8CCD5}"/>
              </a:ext>
            </a:extLst>
          </p:cNvPr>
          <p:cNvSpPr>
            <a:spLocks noGrp="1"/>
          </p:cNvSpPr>
          <p:nvPr>
            <p:ph type="title"/>
          </p:nvPr>
        </p:nvSpPr>
        <p:spPr>
          <a:xfrm>
            <a:off x="1237489" y="640080"/>
            <a:ext cx="3075836" cy="1325562"/>
          </a:xfrm>
        </p:spPr>
        <p:txBody>
          <a:bodyPr>
            <a:normAutofit/>
          </a:bodyPr>
          <a:lstStyle/>
          <a:p>
            <a:r>
              <a:rPr lang="en-US" sz="3200"/>
              <a:t>STATS</a:t>
            </a:r>
          </a:p>
        </p:txBody>
      </p:sp>
      <p:sp>
        <p:nvSpPr>
          <p:cNvPr id="9" name="Rectangle 8">
            <a:extLst>
              <a:ext uri="{FF2B5EF4-FFF2-40B4-BE49-F238E27FC236}">
                <a16:creationId xmlns:a16="http://schemas.microsoft.com/office/drawing/2014/main" id="{0B67D982-25C5-4CC2-AA64-276BE3B2CA7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Content Placeholder 2">
            <a:extLst>
              <a:ext uri="{FF2B5EF4-FFF2-40B4-BE49-F238E27FC236}">
                <a16:creationId xmlns:a16="http://schemas.microsoft.com/office/drawing/2014/main" id="{18771C38-7236-5DED-53A2-D330BDB3DD61}"/>
              </a:ext>
            </a:extLst>
          </p:cNvPr>
          <p:cNvSpPr>
            <a:spLocks noGrp="1"/>
          </p:cNvSpPr>
          <p:nvPr>
            <p:ph idx="1"/>
          </p:nvPr>
        </p:nvSpPr>
        <p:spPr>
          <a:xfrm>
            <a:off x="1237489" y="2301555"/>
            <a:ext cx="4363098" cy="4070931"/>
          </a:xfrm>
        </p:spPr>
        <p:txBody>
          <a:bodyPr vert="horz" lIns="91440" tIns="45720" rIns="91440" bIns="45720" rtlCol="0" anchor="t">
            <a:normAutofit fontScale="92500" lnSpcReduction="20000"/>
          </a:bodyPr>
          <a:lstStyle/>
          <a:p>
            <a:endParaRPr lang="en-US" sz="1600"/>
          </a:p>
          <a:p>
            <a:r>
              <a:rPr lang="en-US">
                <a:ea typeface="+mn-lt"/>
                <a:cs typeface="+mn-lt"/>
              </a:rPr>
              <a:t>In this project, we have selected patients with Central Nervous System (CNS) Breakdown as our target audience and helped them to alter their dosage on time </a:t>
            </a:r>
          </a:p>
          <a:p>
            <a:r>
              <a:rPr lang="en-US">
                <a:ea typeface="+mn-lt"/>
                <a:cs typeface="+mn-lt"/>
              </a:rPr>
              <a:t>Affects 3 Million patients</a:t>
            </a:r>
          </a:p>
          <a:p>
            <a:r>
              <a:rPr lang="en-US">
                <a:ea typeface="+mn-lt"/>
                <a:cs typeface="+mn-lt"/>
              </a:rPr>
              <a:t>55.8% Total spending is on Emergency Room and Inpatient care</a:t>
            </a:r>
          </a:p>
          <a:p>
            <a:r>
              <a:rPr lang="en-US">
                <a:ea typeface="+mn-lt"/>
                <a:cs typeface="+mn-lt"/>
              </a:rPr>
              <a:t>63% of patients had a negative impact on their emotional well-being</a:t>
            </a:r>
          </a:p>
          <a:p>
            <a:r>
              <a:rPr lang="en-US">
                <a:ea typeface="+mn-lt"/>
                <a:cs typeface="+mn-lt"/>
              </a:rPr>
              <a:t>45% had a negative impact on their ability to work.</a:t>
            </a:r>
          </a:p>
          <a:p>
            <a:r>
              <a:rPr lang="en-US">
                <a:ea typeface="+mn-lt"/>
                <a:cs typeface="+mn-lt"/>
              </a:rPr>
              <a:t>20% had liver failure </a:t>
            </a:r>
          </a:p>
          <a:p>
            <a:endParaRPr lang="en-US"/>
          </a:p>
          <a:p>
            <a:endParaRPr lang="en-US"/>
          </a:p>
          <a:p>
            <a:endParaRPr lang="en-US"/>
          </a:p>
        </p:txBody>
      </p:sp>
      <p:pic>
        <p:nvPicPr>
          <p:cNvPr id="5" name="Picture 4" descr="Koder på dokumenter">
            <a:extLst>
              <a:ext uri="{FF2B5EF4-FFF2-40B4-BE49-F238E27FC236}">
                <a16:creationId xmlns:a16="http://schemas.microsoft.com/office/drawing/2014/main" id="{DD2BD19D-F8F0-6C92-E905-1D433A1E2042}"/>
              </a:ext>
            </a:extLst>
          </p:cNvPr>
          <p:cNvPicPr>
            <a:picLocks noChangeAspect="1"/>
          </p:cNvPicPr>
          <p:nvPr/>
        </p:nvPicPr>
        <p:blipFill rotWithShape="1">
          <a:blip r:embed="rId2"/>
          <a:srcRect l="7744" r="18849" b="-3"/>
          <a:stretch/>
        </p:blipFill>
        <p:spPr>
          <a:xfrm>
            <a:off x="5778357" y="10"/>
            <a:ext cx="6413644" cy="6857990"/>
          </a:xfrm>
          <a:prstGeom prst="rect">
            <a:avLst/>
          </a:prstGeom>
        </p:spPr>
      </p:pic>
    </p:spTree>
    <p:extLst>
      <p:ext uri="{BB962C8B-B14F-4D97-AF65-F5344CB8AC3E}">
        <p14:creationId xmlns:p14="http://schemas.microsoft.com/office/powerpoint/2010/main" val="368210538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79B856-8A0C-DF77-ACE1-22EE1E48D025}"/>
              </a:ext>
            </a:extLst>
          </p:cNvPr>
          <p:cNvSpPr>
            <a:spLocks noGrp="1"/>
          </p:cNvSpPr>
          <p:nvPr>
            <p:ph type="title"/>
          </p:nvPr>
        </p:nvSpPr>
        <p:spPr>
          <a:xfrm>
            <a:off x="1261872" y="365760"/>
            <a:ext cx="9692640" cy="1325562"/>
          </a:xfrm>
        </p:spPr>
        <p:txBody>
          <a:bodyPr>
            <a:normAutofit/>
          </a:bodyPr>
          <a:lstStyle/>
          <a:p>
            <a:r>
              <a:rPr lang="en-US">
                <a:ea typeface="+mj-lt"/>
                <a:cs typeface="+mj-lt"/>
              </a:rPr>
              <a:t>The Challenges of Real-Time Emotion Recognition</a:t>
            </a:r>
            <a:endParaRPr lang="en-US"/>
          </a:p>
        </p:txBody>
      </p:sp>
      <p:sp>
        <p:nvSpPr>
          <p:cNvPr id="3" name="Content Placeholder 2">
            <a:extLst>
              <a:ext uri="{FF2B5EF4-FFF2-40B4-BE49-F238E27FC236}">
                <a16:creationId xmlns:a16="http://schemas.microsoft.com/office/drawing/2014/main" id="{B916C43B-10D6-E509-A890-0EB63108D149}"/>
              </a:ext>
            </a:extLst>
          </p:cNvPr>
          <p:cNvSpPr>
            <a:spLocks noGrp="1"/>
          </p:cNvSpPr>
          <p:nvPr>
            <p:ph idx="1"/>
          </p:nvPr>
        </p:nvSpPr>
        <p:spPr>
          <a:xfrm>
            <a:off x="1261873" y="1933575"/>
            <a:ext cx="5649579" cy="4246562"/>
          </a:xfrm>
        </p:spPr>
        <p:txBody>
          <a:bodyPr vert="horz" lIns="91440" tIns="45720" rIns="91440" bIns="45720" rtlCol="0" anchor="t">
            <a:normAutofit lnSpcReduction="10000"/>
          </a:bodyPr>
          <a:lstStyle/>
          <a:p>
            <a:pPr marL="0" indent="0">
              <a:buNone/>
            </a:pPr>
            <a:r>
              <a:rPr lang="en-US" sz="1700" dirty="0">
                <a:ea typeface="+mn-lt"/>
                <a:cs typeface="+mn-lt"/>
              </a:rPr>
              <a:t>Real-time emotion recognition in video presents challenges</a:t>
            </a:r>
            <a:endParaRPr lang="en-US" dirty="0"/>
          </a:p>
          <a:p>
            <a:r>
              <a:rPr lang="en-US" sz="1700" dirty="0">
                <a:ea typeface="+mn-lt"/>
                <a:cs typeface="+mn-lt"/>
              </a:rPr>
              <a:t>High-quality video data is needed for accurate emotion recognition</a:t>
            </a:r>
          </a:p>
          <a:p>
            <a:r>
              <a:rPr lang="en-US" sz="1700" dirty="0">
                <a:ea typeface="+mn-lt"/>
                <a:cs typeface="+mn-lt"/>
              </a:rPr>
              <a:t>Low-resolution or noisy videos can lead to inaccurate results</a:t>
            </a:r>
          </a:p>
          <a:p>
            <a:r>
              <a:rPr lang="en-US" sz="1700" dirty="0">
                <a:ea typeface="+mn-lt"/>
                <a:cs typeface="+mn-lt"/>
              </a:rPr>
              <a:t>Algorithms must be robust and adaptable</a:t>
            </a:r>
          </a:p>
          <a:p>
            <a:r>
              <a:rPr lang="en-US" sz="1700" dirty="0">
                <a:ea typeface="+mn-lt"/>
                <a:cs typeface="+mn-lt"/>
              </a:rPr>
              <a:t>Emotions can be expressed in many different ways across different cultures, languages, and contexts. Here we have used FER 2013 from Kaggle</a:t>
            </a:r>
          </a:p>
          <a:p>
            <a:r>
              <a:rPr lang="en-US" sz="1700" dirty="0">
                <a:ea typeface="+mn-lt"/>
                <a:cs typeface="+mn-lt"/>
              </a:rPr>
              <a:t>Emotions can change rapidly, so algorithms must be able to adapt to changes in emotional expression over time.</a:t>
            </a:r>
          </a:p>
        </p:txBody>
      </p:sp>
      <p:pic>
        <p:nvPicPr>
          <p:cNvPr id="4" name="Picture 5" descr="A picture containing person&#10;&#10;Description automatically generated">
            <a:extLst>
              <a:ext uri="{FF2B5EF4-FFF2-40B4-BE49-F238E27FC236}">
                <a16:creationId xmlns:a16="http://schemas.microsoft.com/office/drawing/2014/main" id="{BA8E0A9B-5389-B7AB-CFBD-198ACF9949AF}"/>
              </a:ext>
            </a:extLst>
          </p:cNvPr>
          <p:cNvPicPr>
            <a:picLocks noChangeAspect="1"/>
          </p:cNvPicPr>
          <p:nvPr/>
        </p:nvPicPr>
        <p:blipFill rotWithShape="1">
          <a:blip r:embed="rId2"/>
          <a:srcRect l="18200" r="21196" b="-4"/>
          <a:stretch/>
        </p:blipFill>
        <p:spPr>
          <a:xfrm>
            <a:off x="7449835" y="1933575"/>
            <a:ext cx="3304622" cy="3639872"/>
          </a:xfrm>
          <a:prstGeom prst="rect">
            <a:avLst/>
          </a:prstGeom>
        </p:spPr>
      </p:pic>
    </p:spTree>
    <p:extLst>
      <p:ext uri="{BB962C8B-B14F-4D97-AF65-F5344CB8AC3E}">
        <p14:creationId xmlns:p14="http://schemas.microsoft.com/office/powerpoint/2010/main" val="208737870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7F9A34-DFAB-D616-4932-51B74C2297D2}"/>
              </a:ext>
            </a:extLst>
          </p:cNvPr>
          <p:cNvSpPr>
            <a:spLocks noGrp="1"/>
          </p:cNvSpPr>
          <p:nvPr>
            <p:ph type="title"/>
          </p:nvPr>
        </p:nvSpPr>
        <p:spPr>
          <a:xfrm>
            <a:off x="243648" y="153476"/>
            <a:ext cx="4534047" cy="1325562"/>
          </a:xfrm>
        </p:spPr>
        <p:txBody>
          <a:bodyPr>
            <a:normAutofit/>
          </a:bodyPr>
          <a:lstStyle/>
          <a:p>
            <a:r>
              <a:rPr lang="en-US"/>
              <a:t>Graphs</a:t>
            </a:r>
          </a:p>
        </p:txBody>
      </p:sp>
      <p:sp>
        <p:nvSpPr>
          <p:cNvPr id="3" name="Content Placeholder 2">
            <a:extLst>
              <a:ext uri="{FF2B5EF4-FFF2-40B4-BE49-F238E27FC236}">
                <a16:creationId xmlns:a16="http://schemas.microsoft.com/office/drawing/2014/main" id="{996FDCDB-0003-DE18-382E-0F30FF338605}"/>
              </a:ext>
            </a:extLst>
          </p:cNvPr>
          <p:cNvSpPr>
            <a:spLocks noGrp="1"/>
          </p:cNvSpPr>
          <p:nvPr>
            <p:ph idx="1"/>
          </p:nvPr>
        </p:nvSpPr>
        <p:spPr>
          <a:xfrm>
            <a:off x="112233" y="1387436"/>
            <a:ext cx="4534048" cy="5133170"/>
          </a:xfrm>
        </p:spPr>
        <p:txBody>
          <a:bodyPr vert="horz" lIns="91440" tIns="45720" rIns="91440" bIns="45720" rtlCol="0" anchor="t">
            <a:noAutofit/>
          </a:bodyPr>
          <a:lstStyle/>
          <a:p>
            <a:r>
              <a:rPr lang="en-US" sz="1000" dirty="0">
                <a:ea typeface="+mn-lt"/>
                <a:cs typeface="+mn-lt"/>
              </a:rPr>
              <a:t>We are showing that our model can be used in real-time applications. Pipeline: face extraction from an image + emotion extraction. </a:t>
            </a:r>
            <a:r>
              <a:rPr lang="en-US" sz="1000" dirty="0"/>
              <a:t> Using</a:t>
            </a:r>
            <a:r>
              <a:rPr lang="en-US" sz="1000" dirty="0">
                <a:ea typeface="+mn-lt"/>
                <a:cs typeface="+mn-lt"/>
              </a:rPr>
              <a:t> two-step CNN is somewhat costly. We have to ensure that it won't consume too much time Exp: We have compared different models (3), for the face extraction. </a:t>
            </a:r>
          </a:p>
          <a:p>
            <a:r>
              <a:rPr lang="en-US" sz="1000" dirty="0">
                <a:ea typeface="+mn-lt"/>
                <a:cs typeface="+mn-lt"/>
              </a:rPr>
              <a:t>1) </a:t>
            </a:r>
            <a:r>
              <a:rPr lang="en-US" sz="1000" dirty="0" err="1">
                <a:ea typeface="+mn-lt"/>
                <a:cs typeface="+mn-lt"/>
              </a:rPr>
              <a:t>CenterFace</a:t>
            </a:r>
            <a:r>
              <a:rPr lang="en-US" sz="1000" dirty="0">
                <a:ea typeface="+mn-lt"/>
                <a:cs typeface="+mn-lt"/>
              </a:rPr>
              <a:t>: its pretty accurate for even tiny faces and its trained on </a:t>
            </a:r>
            <a:r>
              <a:rPr lang="en-US" sz="1000" dirty="0" err="1">
                <a:ea typeface="+mn-lt"/>
                <a:cs typeface="+mn-lt"/>
              </a:rPr>
              <a:t>WiderFace</a:t>
            </a:r>
            <a:r>
              <a:rPr lang="en-US" sz="1000" dirty="0">
                <a:ea typeface="+mn-lt"/>
                <a:cs typeface="+mn-lt"/>
              </a:rPr>
              <a:t> dataset. This works for most of the cases.</a:t>
            </a:r>
          </a:p>
          <a:p>
            <a:r>
              <a:rPr lang="en-US" sz="1000" dirty="0">
                <a:ea typeface="+mn-lt"/>
                <a:cs typeface="+mn-lt"/>
              </a:rPr>
              <a:t>2) </a:t>
            </a:r>
            <a:r>
              <a:rPr lang="en-US" sz="1000" dirty="0" err="1">
                <a:ea typeface="+mn-lt"/>
                <a:cs typeface="+mn-lt"/>
              </a:rPr>
              <a:t>mediapipe</a:t>
            </a:r>
            <a:r>
              <a:rPr lang="en-US" sz="1000" dirty="0">
                <a:ea typeface="+mn-lt"/>
                <a:cs typeface="+mn-lt"/>
              </a:rPr>
              <a:t> model is used to extract faces from selfie images. The face has to be near to the cam to extract faces. Otherwise, the model might fail</a:t>
            </a:r>
            <a:endParaRPr lang="en-US" sz="1000" dirty="0"/>
          </a:p>
          <a:p>
            <a:r>
              <a:rPr lang="en-US" sz="1000" dirty="0">
                <a:ea typeface="+mn-lt"/>
                <a:cs typeface="+mn-lt"/>
              </a:rPr>
              <a:t>3) classical technique HOG + linear SVM. This is pretty fast and may work for challenging cases. </a:t>
            </a:r>
          </a:p>
          <a:p>
            <a:r>
              <a:rPr lang="en-US" sz="1000" dirty="0">
                <a:ea typeface="+mn-lt"/>
                <a:cs typeface="+mn-lt"/>
              </a:rPr>
              <a:t>For our use case, all these models gave good results. Inference time is less for all the three models. &lt;0.5 sec for face extraction and &lt;0.5 sec for </a:t>
            </a:r>
            <a:r>
              <a:rPr lang="en-US" sz="1000" dirty="0" err="1">
                <a:ea typeface="+mn-lt"/>
                <a:cs typeface="+mn-lt"/>
              </a:rPr>
              <a:t>CenterNet</a:t>
            </a:r>
            <a:r>
              <a:rPr lang="en-US" sz="1000" dirty="0">
                <a:ea typeface="+mn-lt"/>
                <a:cs typeface="+mn-lt"/>
              </a:rPr>
              <a:t>. Our whole system works in real-time.</a:t>
            </a:r>
            <a:endParaRPr lang="en-US" sz="1000" dirty="0"/>
          </a:p>
          <a:p>
            <a:r>
              <a:rPr lang="en-US" sz="1000" dirty="0">
                <a:ea typeface="+mn-lt"/>
                <a:cs typeface="+mn-lt"/>
              </a:rPr>
              <a:t>One can pick the model among these three based on their preferences:</a:t>
            </a:r>
          </a:p>
          <a:p>
            <a:r>
              <a:rPr lang="en-US" sz="1000" dirty="0">
                <a:ea typeface="+mn-lt"/>
                <a:cs typeface="+mn-lt"/>
              </a:rPr>
              <a:t>Accurate face detection vs very fast detection</a:t>
            </a:r>
            <a:endParaRPr lang="en-US" sz="1000" dirty="0"/>
          </a:p>
          <a:p>
            <a:r>
              <a:rPr lang="en-US" sz="1000" dirty="0">
                <a:ea typeface="+mn-lt"/>
                <a:cs typeface="+mn-lt"/>
              </a:rPr>
              <a:t>Final layer of MobileNetV2 is modified from 1000 classes to 7 class </a:t>
            </a:r>
          </a:p>
          <a:p>
            <a:endParaRPr lang="en-US" sz="1000">
              <a:ea typeface="+mn-lt"/>
              <a:cs typeface="+mn-lt"/>
            </a:endParaRPr>
          </a:p>
          <a:p>
            <a:endParaRPr lang="en-US" sz="1000">
              <a:ea typeface="+mn-lt"/>
              <a:cs typeface="+mn-lt"/>
            </a:endParaRPr>
          </a:p>
        </p:txBody>
      </p:sp>
      <p:pic>
        <p:nvPicPr>
          <p:cNvPr id="6" name="Picture 6" descr="A picture containing chart&#10;&#10;Description automatically generated">
            <a:extLst>
              <a:ext uri="{FF2B5EF4-FFF2-40B4-BE49-F238E27FC236}">
                <a16:creationId xmlns:a16="http://schemas.microsoft.com/office/drawing/2014/main" id="{0FB06B14-DE0D-ACC9-1496-43C9FE49AB03}"/>
              </a:ext>
            </a:extLst>
          </p:cNvPr>
          <p:cNvPicPr>
            <a:picLocks noChangeAspect="1"/>
          </p:cNvPicPr>
          <p:nvPr/>
        </p:nvPicPr>
        <p:blipFill>
          <a:blip r:embed="rId2"/>
          <a:stretch>
            <a:fillRect/>
          </a:stretch>
        </p:blipFill>
        <p:spPr>
          <a:xfrm>
            <a:off x="4582633" y="1887993"/>
            <a:ext cx="6719193" cy="3466710"/>
          </a:xfrm>
          <a:prstGeom prst="rect">
            <a:avLst/>
          </a:prstGeom>
        </p:spPr>
      </p:pic>
    </p:spTree>
    <p:extLst>
      <p:ext uri="{BB962C8B-B14F-4D97-AF65-F5344CB8AC3E}">
        <p14:creationId xmlns:p14="http://schemas.microsoft.com/office/powerpoint/2010/main" val="144965778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703DDD-9907-2ACE-A102-0CEE7A3DFF72}"/>
              </a:ext>
            </a:extLst>
          </p:cNvPr>
          <p:cNvSpPr>
            <a:spLocks noGrp="1"/>
          </p:cNvSpPr>
          <p:nvPr>
            <p:ph type="title"/>
          </p:nvPr>
        </p:nvSpPr>
        <p:spPr>
          <a:xfrm>
            <a:off x="1237489" y="640080"/>
            <a:ext cx="3075836" cy="1325562"/>
          </a:xfrm>
        </p:spPr>
        <p:txBody>
          <a:bodyPr>
            <a:normAutofit/>
          </a:bodyPr>
          <a:lstStyle/>
          <a:p>
            <a:r>
              <a:rPr lang="en-US" sz="3200"/>
              <a:t>Graphs</a:t>
            </a:r>
          </a:p>
        </p:txBody>
      </p:sp>
      <p:sp>
        <p:nvSpPr>
          <p:cNvPr id="10" name="Rectangle 9">
            <a:extLst>
              <a:ext uri="{FF2B5EF4-FFF2-40B4-BE49-F238E27FC236}">
                <a16:creationId xmlns:a16="http://schemas.microsoft.com/office/drawing/2014/main" id="{0B67D982-25C5-4CC2-AA64-276BE3B2CA7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Content Placeholder 2">
            <a:extLst>
              <a:ext uri="{FF2B5EF4-FFF2-40B4-BE49-F238E27FC236}">
                <a16:creationId xmlns:a16="http://schemas.microsoft.com/office/drawing/2014/main" id="{E8701AED-75C3-5847-EFE8-BAE8290D26DC}"/>
              </a:ext>
            </a:extLst>
          </p:cNvPr>
          <p:cNvSpPr>
            <a:spLocks noGrp="1"/>
          </p:cNvSpPr>
          <p:nvPr>
            <p:ph idx="1"/>
          </p:nvPr>
        </p:nvSpPr>
        <p:spPr>
          <a:xfrm>
            <a:off x="1237489" y="2301555"/>
            <a:ext cx="3075836" cy="3878582"/>
          </a:xfrm>
        </p:spPr>
        <p:txBody>
          <a:bodyPr vert="horz" lIns="91440" tIns="45720" rIns="91440" bIns="45720" rtlCol="0" anchor="t">
            <a:normAutofit/>
          </a:bodyPr>
          <a:lstStyle/>
          <a:p>
            <a:r>
              <a:rPr lang="en-US" sz="1600" dirty="0"/>
              <a:t>Here we have resolution on x-axis and time in seconds on y-axis</a:t>
            </a:r>
            <a:endParaRPr lang="en-US"/>
          </a:p>
          <a:p>
            <a:r>
              <a:rPr lang="en-US" dirty="0"/>
              <a:t>As we increase resolution the time increases.</a:t>
            </a:r>
          </a:p>
          <a:p>
            <a:r>
              <a:rPr lang="en-US" dirty="0"/>
              <a:t>224x224 is the preferred resolution here  as  it is  takes less time when compared to higher resolution ones</a:t>
            </a:r>
          </a:p>
        </p:txBody>
      </p:sp>
      <p:pic>
        <p:nvPicPr>
          <p:cNvPr id="5" name="Picture 5" descr="Chart, line chart&#10;&#10;Description automatically generated">
            <a:extLst>
              <a:ext uri="{FF2B5EF4-FFF2-40B4-BE49-F238E27FC236}">
                <a16:creationId xmlns:a16="http://schemas.microsoft.com/office/drawing/2014/main" id="{A0B4845D-8FB2-5802-7B9C-A1B6D173EB06}"/>
              </a:ext>
            </a:extLst>
          </p:cNvPr>
          <p:cNvPicPr>
            <a:picLocks noChangeAspect="1"/>
          </p:cNvPicPr>
          <p:nvPr/>
        </p:nvPicPr>
        <p:blipFill rotWithShape="1">
          <a:blip r:embed="rId2"/>
          <a:srcRect r="9415"/>
          <a:stretch/>
        </p:blipFill>
        <p:spPr>
          <a:xfrm>
            <a:off x="4639057" y="10"/>
            <a:ext cx="7552944" cy="6857990"/>
          </a:xfrm>
          <a:prstGeom prst="rect">
            <a:avLst/>
          </a:prstGeom>
        </p:spPr>
      </p:pic>
    </p:spTree>
    <p:extLst>
      <p:ext uri="{BB962C8B-B14F-4D97-AF65-F5344CB8AC3E}">
        <p14:creationId xmlns:p14="http://schemas.microsoft.com/office/powerpoint/2010/main" val="54270360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1">
                <a:tint val="94000"/>
                <a:shade val="98000"/>
                <a:satMod val="130000"/>
                <a:lumMod val="102000"/>
              </a:schemeClr>
            </a:gs>
            <a:gs pos="100000">
              <a:schemeClr val="bg1">
                <a:tint val="98000"/>
                <a:shade val="78000"/>
                <a:satMod val="140000"/>
              </a:schemeClr>
            </a:gs>
          </a:gsLst>
          <a:path path="circle">
            <a:fillToRect l="100000" t="100000" r="100000" b="100000"/>
          </a:path>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F70DC8-0B19-E07F-B33C-E07B05CBD5EC}"/>
              </a:ext>
            </a:extLst>
          </p:cNvPr>
          <p:cNvSpPr>
            <a:spLocks noGrp="1"/>
          </p:cNvSpPr>
          <p:nvPr>
            <p:ph type="title"/>
          </p:nvPr>
        </p:nvSpPr>
        <p:spPr>
          <a:xfrm>
            <a:off x="7829930" y="311680"/>
            <a:ext cx="3124581" cy="2185026"/>
          </a:xfrm>
        </p:spPr>
        <p:txBody>
          <a:bodyPr>
            <a:normAutofit/>
          </a:bodyPr>
          <a:lstStyle/>
          <a:p>
            <a:r>
              <a:rPr lang="en-US" sz="3600"/>
              <a:t>Accuracy</a:t>
            </a:r>
          </a:p>
        </p:txBody>
      </p:sp>
      <p:sp>
        <p:nvSpPr>
          <p:cNvPr id="9" name="Rectangle 12">
            <a:extLst>
              <a:ext uri="{FF2B5EF4-FFF2-40B4-BE49-F238E27FC236}">
                <a16:creationId xmlns:a16="http://schemas.microsoft.com/office/drawing/2014/main" id="{D72D86B8-F8FA-4152-BB97-1E86BF5C3C2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7201" y="0"/>
            <a:ext cx="3458292" cy="420624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3" descr="A picture containing table&#10;&#10;Description automatically generated">
            <a:extLst>
              <a:ext uri="{FF2B5EF4-FFF2-40B4-BE49-F238E27FC236}">
                <a16:creationId xmlns:a16="http://schemas.microsoft.com/office/drawing/2014/main" id="{9A2FFFD4-4DE5-1EEC-1A0E-1C43B4A48307}"/>
              </a:ext>
            </a:extLst>
          </p:cNvPr>
          <p:cNvPicPr>
            <a:picLocks noChangeAspect="1"/>
          </p:cNvPicPr>
          <p:nvPr/>
        </p:nvPicPr>
        <p:blipFill>
          <a:blip r:embed="rId2"/>
          <a:stretch>
            <a:fillRect/>
          </a:stretch>
        </p:blipFill>
        <p:spPr>
          <a:xfrm>
            <a:off x="778934" y="1020251"/>
            <a:ext cx="2833134" cy="2188595"/>
          </a:xfrm>
          <a:prstGeom prst="rect">
            <a:avLst/>
          </a:prstGeom>
        </p:spPr>
      </p:pic>
      <p:sp>
        <p:nvSpPr>
          <p:cNvPr id="12" name="Rectangle 14">
            <a:extLst>
              <a:ext uri="{FF2B5EF4-FFF2-40B4-BE49-F238E27FC236}">
                <a16:creationId xmlns:a16="http://schemas.microsoft.com/office/drawing/2014/main" id="{1E9F5D63-18D2-44EE-9BF4-F99E145C8D0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073396" y="5812"/>
            <a:ext cx="3419856" cy="2490894"/>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5" descr="Chart&#10;&#10;Description automatically generated">
            <a:extLst>
              <a:ext uri="{FF2B5EF4-FFF2-40B4-BE49-F238E27FC236}">
                <a16:creationId xmlns:a16="http://schemas.microsoft.com/office/drawing/2014/main" id="{CF80D4B0-523E-0B2A-CD3C-8E5E15C7A824}"/>
              </a:ext>
            </a:extLst>
          </p:cNvPr>
          <p:cNvPicPr>
            <a:picLocks noChangeAspect="1"/>
          </p:cNvPicPr>
          <p:nvPr/>
        </p:nvPicPr>
        <p:blipFill>
          <a:blip r:embed="rId3"/>
          <a:stretch>
            <a:fillRect/>
          </a:stretch>
        </p:blipFill>
        <p:spPr>
          <a:xfrm>
            <a:off x="4530975" y="311680"/>
            <a:ext cx="2504355" cy="1821919"/>
          </a:xfrm>
          <a:prstGeom prst="rect">
            <a:avLst/>
          </a:prstGeom>
        </p:spPr>
      </p:pic>
      <p:sp>
        <p:nvSpPr>
          <p:cNvPr id="17" name="Rectangle 16">
            <a:extLst>
              <a:ext uri="{FF2B5EF4-FFF2-40B4-BE49-F238E27FC236}">
                <a16:creationId xmlns:a16="http://schemas.microsoft.com/office/drawing/2014/main" id="{75FB676B-0487-4FE6-A64F-7AA4C2693AE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7201" y="4367107"/>
            <a:ext cx="3458292" cy="2490894"/>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5" descr="Chart&#10;&#10;Description automatically generated">
            <a:extLst>
              <a:ext uri="{FF2B5EF4-FFF2-40B4-BE49-F238E27FC236}">
                <a16:creationId xmlns:a16="http://schemas.microsoft.com/office/drawing/2014/main" id="{08F81674-4640-8EB3-596E-8C51F1CB0665}"/>
              </a:ext>
            </a:extLst>
          </p:cNvPr>
          <p:cNvPicPr>
            <a:picLocks noChangeAspect="1"/>
          </p:cNvPicPr>
          <p:nvPr/>
        </p:nvPicPr>
        <p:blipFill>
          <a:blip r:embed="rId4"/>
          <a:stretch>
            <a:fillRect/>
          </a:stretch>
        </p:blipFill>
        <p:spPr>
          <a:xfrm>
            <a:off x="788548" y="4768774"/>
            <a:ext cx="2833134" cy="1699880"/>
          </a:xfrm>
          <a:prstGeom prst="rect">
            <a:avLst/>
          </a:prstGeom>
        </p:spPr>
      </p:pic>
      <p:sp>
        <p:nvSpPr>
          <p:cNvPr id="19" name="Rectangle 18">
            <a:extLst>
              <a:ext uri="{FF2B5EF4-FFF2-40B4-BE49-F238E27FC236}">
                <a16:creationId xmlns:a16="http://schemas.microsoft.com/office/drawing/2014/main" id="{F04C8A62-F20F-437D-B6E7-D2C4777D4E8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073396" y="2651761"/>
            <a:ext cx="3423003" cy="420624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6" descr="Graphical user interface, chart&#10;&#10;Description automatically generated">
            <a:extLst>
              <a:ext uri="{FF2B5EF4-FFF2-40B4-BE49-F238E27FC236}">
                <a16:creationId xmlns:a16="http://schemas.microsoft.com/office/drawing/2014/main" id="{969FB6CC-65B2-CA05-02DB-5FDBFF5A5C9E}"/>
              </a:ext>
            </a:extLst>
          </p:cNvPr>
          <p:cNvPicPr>
            <a:picLocks noChangeAspect="1"/>
          </p:cNvPicPr>
          <p:nvPr/>
        </p:nvPicPr>
        <p:blipFill>
          <a:blip r:embed="rId5"/>
          <a:stretch>
            <a:fillRect/>
          </a:stretch>
        </p:blipFill>
        <p:spPr>
          <a:xfrm>
            <a:off x="4410074" y="3609737"/>
            <a:ext cx="2774205" cy="2288718"/>
          </a:xfrm>
          <a:prstGeom prst="rect">
            <a:avLst/>
          </a:prstGeom>
        </p:spPr>
      </p:pic>
      <p:sp>
        <p:nvSpPr>
          <p:cNvPr id="10" name="Content Placeholder 9">
            <a:extLst>
              <a:ext uri="{FF2B5EF4-FFF2-40B4-BE49-F238E27FC236}">
                <a16:creationId xmlns:a16="http://schemas.microsoft.com/office/drawing/2014/main" id="{B70420D5-6517-1672-9723-9995C7D08814}"/>
              </a:ext>
            </a:extLst>
          </p:cNvPr>
          <p:cNvSpPr>
            <a:spLocks noGrp="1"/>
          </p:cNvSpPr>
          <p:nvPr>
            <p:ph idx="1"/>
          </p:nvPr>
        </p:nvSpPr>
        <p:spPr>
          <a:xfrm>
            <a:off x="7829930" y="2812626"/>
            <a:ext cx="3150790" cy="3733693"/>
          </a:xfrm>
        </p:spPr>
        <p:txBody>
          <a:bodyPr vert="horz" lIns="91440" tIns="45720" rIns="91440" bIns="45720" rtlCol="0" anchor="t">
            <a:normAutofit/>
          </a:bodyPr>
          <a:lstStyle/>
          <a:p>
            <a:r>
              <a:rPr lang="en-US"/>
              <a:t>50-55%</a:t>
            </a:r>
          </a:p>
        </p:txBody>
      </p:sp>
    </p:spTree>
    <p:extLst>
      <p:ext uri="{BB962C8B-B14F-4D97-AF65-F5344CB8AC3E}">
        <p14:creationId xmlns:p14="http://schemas.microsoft.com/office/powerpoint/2010/main" val="4086331646"/>
      </p:ext>
    </p:extLst>
  </p:cSld>
  <p:clrMapOvr>
    <a:overrideClrMapping bg1="dk1" tx1="lt1" bg2="dk2" tx2="lt2" accent1="accent1" accent2="accent2" accent3="accent3" accent4="accent4" accent5="accent5" accent6="accent6" hlink="hlink" folHlink="folHlink"/>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6A8868-6D92-75FA-52FC-A350658B9B38}"/>
              </a:ext>
            </a:extLst>
          </p:cNvPr>
          <p:cNvSpPr>
            <a:spLocks noGrp="1"/>
          </p:cNvSpPr>
          <p:nvPr>
            <p:ph type="title"/>
          </p:nvPr>
        </p:nvSpPr>
        <p:spPr/>
        <p:txBody>
          <a:bodyPr/>
          <a:lstStyle/>
          <a:p>
            <a:r>
              <a:rPr lang="en-US" dirty="0"/>
              <a:t>Demo</a:t>
            </a:r>
          </a:p>
        </p:txBody>
      </p:sp>
      <p:sp>
        <p:nvSpPr>
          <p:cNvPr id="3" name="Content Placeholder 2">
            <a:extLst>
              <a:ext uri="{FF2B5EF4-FFF2-40B4-BE49-F238E27FC236}">
                <a16:creationId xmlns:a16="http://schemas.microsoft.com/office/drawing/2014/main" id="{3D2EE610-7FF1-E460-4C46-A19698EF287A}"/>
              </a:ext>
            </a:extLst>
          </p:cNvPr>
          <p:cNvSpPr>
            <a:spLocks noGrp="1"/>
          </p:cNvSpPr>
          <p:nvPr>
            <p:ph idx="1"/>
          </p:nvPr>
        </p:nvSpPr>
        <p:spPr/>
        <p:txBody>
          <a:bodyPr/>
          <a:lstStyle/>
          <a:p>
            <a:endParaRPr lang="en-US"/>
          </a:p>
        </p:txBody>
      </p:sp>
      <p:pic>
        <p:nvPicPr>
          <p:cNvPr id="4" name="Emotion Recognition 2023-05-03 11-42-32 - Trim">
            <a:hlinkClick r:id="" action="ppaction://media"/>
            <a:extLst>
              <a:ext uri="{FF2B5EF4-FFF2-40B4-BE49-F238E27FC236}">
                <a16:creationId xmlns:a16="http://schemas.microsoft.com/office/drawing/2014/main" id="{0707B449-CBE2-B04B-19EC-C9A47F646B36}"/>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3115475" y="2500640"/>
            <a:ext cx="4774424" cy="3299285"/>
          </a:xfrm>
          <a:prstGeom prst="rect">
            <a:avLst/>
          </a:prstGeom>
        </p:spPr>
      </p:pic>
    </p:spTree>
    <p:extLst>
      <p:ext uri="{BB962C8B-B14F-4D97-AF65-F5344CB8AC3E}">
        <p14:creationId xmlns:p14="http://schemas.microsoft.com/office/powerpoint/2010/main" val="3744087704"/>
      </p:ext>
    </p:extLst>
  </p:cSld>
  <p:clrMapOvr>
    <a:masterClrMapping/>
  </p:clrMapOvr>
  <p:timing>
    <p:tnLst>
      <p:par>
        <p:cTn id="1" dur="indefinite" restart="never" nodeType="tmRoot">
          <p:childTnLst>
            <p:video>
              <p:cMediaNode>
                <p:cTn id="2" fill="hold" display="0">
                  <p:stCondLst>
                    <p:cond delay="indefinite"/>
                  </p:stCondLst>
                </p:cTn>
                <p:tgtEl>
                  <p:spTgt spid="4"/>
                </p:tgtEl>
              </p:cMediaNode>
            </p:vide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808436-C4EC-FE75-6660-D906EACD8AF9}"/>
              </a:ext>
            </a:extLst>
          </p:cNvPr>
          <p:cNvSpPr>
            <a:spLocks noGrp="1"/>
          </p:cNvSpPr>
          <p:nvPr>
            <p:ph type="title"/>
          </p:nvPr>
        </p:nvSpPr>
        <p:spPr>
          <a:xfrm>
            <a:off x="1261872" y="470535"/>
            <a:ext cx="4954920" cy="1606948"/>
          </a:xfrm>
        </p:spPr>
        <p:txBody>
          <a:bodyPr>
            <a:normAutofit/>
          </a:bodyPr>
          <a:lstStyle/>
          <a:p>
            <a:pPr>
              <a:spcBef>
                <a:spcPts val="1000"/>
              </a:spcBef>
            </a:pPr>
            <a:r>
              <a:rPr lang="en-US" sz="3400">
                <a:latin typeface="Century Schoolbook"/>
                <a:cs typeface="Arial"/>
              </a:rPr>
              <a:t>Facial Expression Recognition</a:t>
            </a:r>
            <a:endParaRPr lang="en-US" sz="3400">
              <a:latin typeface="Century Schoolbook"/>
            </a:endParaRPr>
          </a:p>
          <a:p>
            <a:endParaRPr lang="en-US" sz="3400"/>
          </a:p>
        </p:txBody>
      </p:sp>
      <p:sp>
        <p:nvSpPr>
          <p:cNvPr id="3" name="Content Placeholder 2">
            <a:extLst>
              <a:ext uri="{FF2B5EF4-FFF2-40B4-BE49-F238E27FC236}">
                <a16:creationId xmlns:a16="http://schemas.microsoft.com/office/drawing/2014/main" id="{2EAB5CA3-FEB0-1428-36E2-8042555AB861}"/>
              </a:ext>
            </a:extLst>
          </p:cNvPr>
          <p:cNvSpPr>
            <a:spLocks noGrp="1"/>
          </p:cNvSpPr>
          <p:nvPr>
            <p:ph idx="1"/>
          </p:nvPr>
        </p:nvSpPr>
        <p:spPr>
          <a:xfrm>
            <a:off x="944372" y="2238374"/>
            <a:ext cx="5272420" cy="4046538"/>
          </a:xfrm>
        </p:spPr>
        <p:txBody>
          <a:bodyPr vert="horz" lIns="91440" tIns="45720" rIns="91440" bIns="45720" rtlCol="0" anchor="t">
            <a:normAutofit/>
          </a:bodyPr>
          <a:lstStyle/>
          <a:p>
            <a:r>
              <a:rPr lang="en-US" sz="1500">
                <a:ea typeface="+mn-lt"/>
                <a:cs typeface="+mn-lt"/>
              </a:rPr>
              <a:t>Facial expression recognition is a common application of real-time emotional analysis using OpenCV</a:t>
            </a:r>
          </a:p>
          <a:p>
            <a:r>
              <a:rPr lang="en-US" sz="1500">
                <a:ea typeface="+mn-lt"/>
                <a:cs typeface="+mn-lt"/>
              </a:rPr>
              <a:t>It involves analyzing facial features to identify emotions such as happiness, sadness, anger, and surprise</a:t>
            </a:r>
            <a:endParaRPr lang="en-US">
              <a:ea typeface="+mn-lt"/>
              <a:cs typeface="+mn-lt"/>
            </a:endParaRPr>
          </a:p>
          <a:p>
            <a:r>
              <a:rPr lang="en-US" sz="1500">
                <a:ea typeface="+mn-lt"/>
                <a:cs typeface="+mn-lt"/>
              </a:rPr>
              <a:t>OpenCV uses Haar cascades and machine learning algorithms such as SVMs and CNNs for facial expression recognition</a:t>
            </a:r>
            <a:endParaRPr lang="en-US"/>
          </a:p>
          <a:p>
            <a:r>
              <a:rPr lang="en-US" sz="1500">
                <a:ea typeface="+mn-lt"/>
                <a:cs typeface="+mn-lt"/>
              </a:rPr>
              <a:t>These algorithms are trained on large datasets of labeled images to learn how to accurately recognize different emotions.</a:t>
            </a:r>
            <a:endParaRPr lang="en-US">
              <a:ea typeface="+mn-lt"/>
              <a:cs typeface="+mn-lt"/>
            </a:endParaRPr>
          </a:p>
        </p:txBody>
      </p:sp>
      <p:pic>
        <p:nvPicPr>
          <p:cNvPr id="4" name="Picture 4" descr="A picture containing chart&#10;&#10;Description automatically generated">
            <a:extLst>
              <a:ext uri="{FF2B5EF4-FFF2-40B4-BE49-F238E27FC236}">
                <a16:creationId xmlns:a16="http://schemas.microsoft.com/office/drawing/2014/main" id="{136DA280-540A-646E-CF58-69DBAFAF0DC8}"/>
              </a:ext>
            </a:extLst>
          </p:cNvPr>
          <p:cNvPicPr>
            <a:picLocks noChangeAspect="1"/>
          </p:cNvPicPr>
          <p:nvPr/>
        </p:nvPicPr>
        <p:blipFill rotWithShape="1">
          <a:blip r:embed="rId2"/>
          <a:srcRect r="2" b="8823"/>
          <a:stretch/>
        </p:blipFill>
        <p:spPr>
          <a:xfrm>
            <a:off x="6746828" y="640081"/>
            <a:ext cx="3973908" cy="2708486"/>
          </a:xfrm>
          <a:prstGeom prst="rect">
            <a:avLst/>
          </a:prstGeom>
        </p:spPr>
      </p:pic>
      <p:pic>
        <p:nvPicPr>
          <p:cNvPr id="5" name="Picture 5">
            <a:extLst>
              <a:ext uri="{FF2B5EF4-FFF2-40B4-BE49-F238E27FC236}">
                <a16:creationId xmlns:a16="http://schemas.microsoft.com/office/drawing/2014/main" id="{E5AFCB20-96B8-C265-EA2A-2F28A0303078}"/>
              </a:ext>
            </a:extLst>
          </p:cNvPr>
          <p:cNvPicPr>
            <a:picLocks noChangeAspect="1"/>
          </p:cNvPicPr>
          <p:nvPr/>
        </p:nvPicPr>
        <p:blipFill rotWithShape="1">
          <a:blip r:embed="rId3"/>
          <a:srcRect t="137" r="2" b="2"/>
          <a:stretch/>
        </p:blipFill>
        <p:spPr>
          <a:xfrm>
            <a:off x="6851530" y="3509435"/>
            <a:ext cx="3973908" cy="2708486"/>
          </a:xfrm>
          <a:prstGeom prst="rect">
            <a:avLst/>
          </a:prstGeom>
        </p:spPr>
      </p:pic>
    </p:spTree>
    <p:extLst>
      <p:ext uri="{BB962C8B-B14F-4D97-AF65-F5344CB8AC3E}">
        <p14:creationId xmlns:p14="http://schemas.microsoft.com/office/powerpoint/2010/main" val="83814933"/>
      </p:ext>
    </p:extLst>
  </p:cSld>
  <p:clrMapOvr>
    <a:masterClrMapping/>
  </p:clrMapOvr>
</p:sld>
</file>

<file path=ppt/theme/theme1.xml><?xml version="1.0" encoding="utf-8"?>
<a:theme xmlns:a="http://schemas.openxmlformats.org/drawingml/2006/main" name="View">
  <a:themeElements>
    <a:clrScheme name="View">
      <a:dk1>
        <a:srgbClr val="000000"/>
      </a:dk1>
      <a:lt1>
        <a:srgbClr val="FFFFFF"/>
      </a:lt1>
      <a:dk2>
        <a:srgbClr val="46464A"/>
      </a:dk2>
      <a:lt2>
        <a:srgbClr val="D6D3CC"/>
      </a:lt2>
      <a:accent1>
        <a:srgbClr val="6F6F74"/>
      </a:accent1>
      <a:accent2>
        <a:srgbClr val="92A9B9"/>
      </a:accent2>
      <a:accent3>
        <a:srgbClr val="A7B789"/>
      </a:accent3>
      <a:accent4>
        <a:srgbClr val="B9A489"/>
      </a:accent4>
      <a:accent5>
        <a:srgbClr val="8D6374"/>
      </a:accent5>
      <a:accent6>
        <a:srgbClr val="9B7362"/>
      </a:accent6>
      <a:hlink>
        <a:srgbClr val="67AABF"/>
      </a:hlink>
      <a:folHlink>
        <a:srgbClr val="ABAFA5"/>
      </a:folHlink>
    </a:clrScheme>
    <a:fontScheme name="View">
      <a:majorFont>
        <a:latin typeface="Century Schoolbook" panose="020406040505050203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Schoolbook" panose="020406040505050203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View">
      <a:fillStyleLst>
        <a:solidFill>
          <a:schemeClr val="phClr"/>
        </a:solidFill>
        <a:solidFill>
          <a:schemeClr val="phClr">
            <a:tint val="60000"/>
            <a:satMod val="120000"/>
          </a:schemeClr>
        </a:solidFill>
        <a:solidFill>
          <a:schemeClr val="phClr">
            <a:shade val="75000"/>
            <a:satMod val="160000"/>
          </a:schemeClr>
        </a:solidFill>
      </a:fillStyleLst>
      <a:lnStyleLst>
        <a:ln w="9525" cap="flat" cmpd="sng" algn="ctr">
          <a:solidFill>
            <a:schemeClr val="phClr"/>
          </a:solidFill>
          <a:prstDash val="solid"/>
        </a:ln>
        <a:ln w="13970" cap="flat" cmpd="sng" algn="ctr">
          <a:solidFill>
            <a:schemeClr val="phClr"/>
          </a:solidFill>
          <a:prstDash val="solid"/>
        </a:ln>
        <a:ln w="17145" cap="flat" cmpd="sng" algn="ctr">
          <a:solidFill>
            <a:schemeClr val="phClr">
              <a:shade val="95000"/>
              <a:alpha val="95000"/>
              <a:satMod val="150000"/>
            </a:schemeClr>
          </a:solidFill>
          <a:prstDash val="solid"/>
        </a:ln>
      </a:lnStyleLst>
      <a:effectStyleLst>
        <a:effectStyle>
          <a:effectLst/>
        </a:effectStyle>
        <a:effectStyle>
          <a:effectLst>
            <a:outerShdw blurRad="50800" dist="15240" dir="5400000" algn="tl" rotWithShape="0">
              <a:srgbClr val="000000">
                <a:alpha val="75000"/>
              </a:srgbClr>
            </a:outerShdw>
          </a:effectLst>
          <a:scene3d>
            <a:camera prst="orthographicFront">
              <a:rot lat="0" lon="0" rev="0"/>
            </a:camera>
            <a:lightRig rig="brightRoom" dir="tl"/>
          </a:scene3d>
          <a:sp3d contourW="9525" prstMaterial="flat">
            <a:bevelT w="0" h="0" prst="coolSlant"/>
            <a:contourClr>
              <a:schemeClr val="phClr">
                <a:shade val="35000"/>
                <a:satMod val="130000"/>
              </a:schemeClr>
            </a:contourClr>
          </a:sp3d>
        </a:effectStyle>
        <a:effectStyle>
          <a:effectLst>
            <a:outerShdw blurRad="76200" dist="25400" dir="5400000" algn="tl" rotWithShape="0">
              <a:srgbClr val="000000">
                <a:alpha val="55000"/>
              </a:srgbClr>
            </a:outerShdw>
          </a:effectLst>
          <a:scene3d>
            <a:camera prst="orthographicFront">
              <a:rot lat="0" lon="0" rev="0"/>
            </a:camera>
            <a:lightRig rig="brightRoom" dir="tl"/>
          </a:scene3d>
          <a:sp3d contourW="19050" prstMaterial="flat">
            <a:bevelT w="0" h="0" prst="coolSlant"/>
            <a:contourClr>
              <a:schemeClr val="phClr">
                <a:shade val="25000"/>
                <a:satMod val="140000"/>
              </a:schemeClr>
            </a:contourClr>
          </a:sp3d>
        </a:effectStyle>
      </a:effectStyleLst>
      <a:bgFillStyleLst>
        <a:solidFill>
          <a:schemeClr val="phClr"/>
        </a:solidFill>
        <a:solidFill>
          <a:schemeClr val="phClr">
            <a:tint val="95000"/>
            <a:satMod val="170000"/>
          </a:schemeClr>
        </a:solidFill>
        <a:gradFill rotWithShape="1">
          <a:gsLst>
            <a:gs pos="0">
              <a:schemeClr val="phClr">
                <a:tint val="94000"/>
                <a:shade val="98000"/>
                <a:satMod val="130000"/>
                <a:lumMod val="102000"/>
              </a:schemeClr>
            </a:gs>
            <a:gs pos="100000">
              <a:schemeClr val="phClr">
                <a:tint val="98000"/>
                <a:shade val="78000"/>
                <a:satMod val="140000"/>
              </a:schemeClr>
            </a:gs>
          </a:gsLst>
          <a:path path="circle">
            <a:fillToRect l="100000" t="100000" r="100000" b="100000"/>
          </a:path>
        </a:gradFill>
      </a:bgFillStyleLst>
    </a:fmtScheme>
  </a:themeElements>
  <a:objectDefaults/>
  <a:extraClrSchemeLst/>
  <a:extLst>
    <a:ext uri="{05A4C25C-085E-4340-85A3-A5531E510DB2}">
      <thm15:themeFamily xmlns:thm15="http://schemas.microsoft.com/office/thememl/2012/main" name="View" id="{BA0EB5A6-F2D4-4F82-977B-64ADEE4A2A69}" vid="{3969A8A2-35DB-4E3B-8885-16FD20568674}"/>
    </a:ext>
  </a:extLst>
</a:theme>
</file>

<file path=docProps/app.xml><?xml version="1.0" encoding="utf-8"?>
<Properties xmlns="http://schemas.openxmlformats.org/officeDocument/2006/extended-properties" xmlns:vt="http://schemas.openxmlformats.org/officeDocument/2006/docPropsVTypes">
  <Template>office theme</Template>
  <Application>Microsoft Office PowerPoint</Application>
  <PresentationFormat>Widescreen</PresentationFormat>
  <Slides>15</Slides>
  <Notes>0</Notes>
  <HiddenSlides>0</HiddenSlides>
  <ScaleCrop>false</ScaleCrop>
  <HeadingPairs>
    <vt:vector size="4" baseType="variant">
      <vt:variant>
        <vt:lpstr>Theme</vt:lpstr>
      </vt:variant>
      <vt:variant>
        <vt:i4>1</vt:i4>
      </vt:variant>
      <vt:variant>
        <vt:lpstr>Slide Titles</vt:lpstr>
      </vt:variant>
      <vt:variant>
        <vt:i4>15</vt:i4>
      </vt:variant>
    </vt:vector>
  </HeadingPairs>
  <TitlesOfParts>
    <vt:vector size="16" baseType="lpstr">
      <vt:lpstr>View</vt:lpstr>
      <vt:lpstr>Real-time Emotion Recognition: The Power of Video Analysis</vt:lpstr>
      <vt:lpstr>Introduction</vt:lpstr>
      <vt:lpstr>STATS</vt:lpstr>
      <vt:lpstr>The Challenges of Real-Time Emotion Recognition</vt:lpstr>
      <vt:lpstr>Graphs</vt:lpstr>
      <vt:lpstr>Graphs</vt:lpstr>
      <vt:lpstr>Accuracy</vt:lpstr>
      <vt:lpstr>Demo</vt:lpstr>
      <vt:lpstr>Facial Expression Recognition </vt:lpstr>
      <vt:lpstr>Training</vt:lpstr>
      <vt:lpstr>Predicting</vt:lpstr>
      <vt:lpstr>Website</vt:lpstr>
      <vt:lpstr>Conclusion</vt:lpstr>
      <vt:lpstr>Future Work</vt:lpstr>
      <vt:lpstr>References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
  <cp:revision>71</cp:revision>
  <dcterms:created xsi:type="dcterms:W3CDTF">2023-04-29T16:42:28Z</dcterms:created>
  <dcterms:modified xsi:type="dcterms:W3CDTF">2023-05-04T00:20:34Z</dcterms:modified>
</cp:coreProperties>
</file>